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av" ContentType="audio/x-wav"/>
  <Default Extension="png" ContentType="image/png"/>
  <Default Extension="tiff" ContentType="image/tif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8"/>
  </p:handoutMasterIdLst>
  <p:sldIdLst>
    <p:sldId id="1076" r:id="rId3"/>
    <p:sldId id="1084" r:id="rId5"/>
    <p:sldId id="1029" r:id="rId6"/>
    <p:sldId id="1058" r:id="rId7"/>
    <p:sldId id="1024" r:id="rId8"/>
    <p:sldId id="1025" r:id="rId9"/>
    <p:sldId id="1032" r:id="rId10"/>
    <p:sldId id="1051" r:id="rId11"/>
    <p:sldId id="1059" r:id="rId12"/>
    <p:sldId id="1060" r:id="rId13"/>
    <p:sldId id="1073" r:id="rId14"/>
    <p:sldId id="1021" r:id="rId15"/>
    <p:sldId id="957" r:id="rId16"/>
    <p:sldId id="1069" r:id="rId17"/>
  </p:sldIdLst>
  <p:sldSz cx="9144000" cy="6858000" type="screen4x3"/>
  <p:notesSz cx="6858000" cy="120554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FF99"/>
    <a:srgbClr val="FF0000"/>
    <a:srgbClr val="F8F8F8"/>
    <a:srgbClr val="FFFF00"/>
    <a:srgbClr val="FFFFFF"/>
    <a:srgbClr val="FFC000"/>
    <a:srgbClr val="FFFFCC"/>
    <a:srgbClr val="99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94" autoAdjust="0"/>
    <p:restoredTop sz="99824" autoAdjust="0"/>
  </p:normalViewPr>
  <p:slideViewPr>
    <p:cSldViewPr>
      <p:cViewPr varScale="1">
        <p:scale>
          <a:sx n="92" d="100"/>
          <a:sy n="92" d="100"/>
        </p:scale>
        <p:origin x="1512" y="90"/>
      </p:cViewPr>
      <p:guideLst>
        <p:guide orient="horz" pos="2160"/>
        <p:guide pos="2880"/>
      </p:guideLst>
    </p:cSldViewPr>
  </p:slideViewPr>
  <p:outlineViewPr>
    <p:cViewPr>
      <p:scale>
        <a:sx n="33" d="100"/>
        <a:sy n="33" d="100"/>
      </p:scale>
      <p:origin x="0" y="14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4" y="9"/>
            <a:ext cx="2972493" cy="601995"/>
          </a:xfrm>
          <a:prstGeom prst="rect">
            <a:avLst/>
          </a:prstGeom>
        </p:spPr>
        <p:txBody>
          <a:bodyPr vert="horz" lIns="91773" tIns="45887" rIns="91773" bIns="45887" rtlCol="0"/>
          <a:lstStyle>
            <a:lvl1pPr algn="l">
              <a:defRPr sz="1300"/>
            </a:lvl1pPr>
          </a:lstStyle>
          <a:p>
            <a:pPr>
              <a:defRPr/>
            </a:pPr>
            <a:endParaRPr lang="en-US"/>
          </a:p>
        </p:txBody>
      </p:sp>
      <p:sp>
        <p:nvSpPr>
          <p:cNvPr id="3" name="Date Placeholder 2"/>
          <p:cNvSpPr>
            <a:spLocks noGrp="1"/>
          </p:cNvSpPr>
          <p:nvPr>
            <p:ph type="dt" sz="quarter" idx="1"/>
          </p:nvPr>
        </p:nvSpPr>
        <p:spPr>
          <a:xfrm>
            <a:off x="3885510" y="9"/>
            <a:ext cx="2970892" cy="601995"/>
          </a:xfrm>
          <a:prstGeom prst="rect">
            <a:avLst/>
          </a:prstGeom>
        </p:spPr>
        <p:txBody>
          <a:bodyPr vert="horz" lIns="91773" tIns="45887" rIns="91773" bIns="45887" rtlCol="0"/>
          <a:lstStyle>
            <a:lvl1pPr algn="r">
              <a:defRPr sz="1300"/>
            </a:lvl1pPr>
          </a:lstStyle>
          <a:p>
            <a:pPr>
              <a:defRPr/>
            </a:pPr>
            <a:endParaRPr lang="en-US"/>
          </a:p>
        </p:txBody>
      </p:sp>
      <p:sp>
        <p:nvSpPr>
          <p:cNvPr id="4" name="Footer Placeholder 3"/>
          <p:cNvSpPr>
            <a:spLocks noGrp="1"/>
          </p:cNvSpPr>
          <p:nvPr>
            <p:ph type="ftr" sz="quarter" idx="2"/>
          </p:nvPr>
        </p:nvSpPr>
        <p:spPr>
          <a:xfrm>
            <a:off x="14" y="11453490"/>
            <a:ext cx="2972493" cy="600048"/>
          </a:xfrm>
          <a:prstGeom prst="rect">
            <a:avLst/>
          </a:prstGeom>
        </p:spPr>
        <p:txBody>
          <a:bodyPr vert="horz" lIns="91773" tIns="45887" rIns="91773" bIns="45887" rtlCol="0" anchor="b"/>
          <a:lstStyle>
            <a:lvl1pPr algn="l">
              <a:defRPr sz="1300"/>
            </a:lvl1pPr>
          </a:lstStyle>
          <a:p>
            <a:pPr>
              <a:defRPr/>
            </a:pPr>
            <a:endParaRPr lang="en-US"/>
          </a:p>
        </p:txBody>
      </p:sp>
      <p:sp>
        <p:nvSpPr>
          <p:cNvPr id="5" name="Slide Number Placeholder 4"/>
          <p:cNvSpPr>
            <a:spLocks noGrp="1"/>
          </p:cNvSpPr>
          <p:nvPr>
            <p:ph type="sldNum" sz="quarter" idx="3"/>
          </p:nvPr>
        </p:nvSpPr>
        <p:spPr>
          <a:xfrm>
            <a:off x="3885510" y="11453490"/>
            <a:ext cx="2970892" cy="600048"/>
          </a:xfrm>
          <a:prstGeom prst="rect">
            <a:avLst/>
          </a:prstGeom>
        </p:spPr>
        <p:txBody>
          <a:bodyPr vert="horz" lIns="91773" tIns="45887" rIns="91773" bIns="45887" rtlCol="0" anchor="b"/>
          <a:lstStyle>
            <a:lvl1pPr algn="r">
              <a:defRPr sz="1300"/>
            </a:lvl1pPr>
          </a:lstStyle>
          <a:p>
            <a:pPr>
              <a:defRPr/>
            </a:pPr>
            <a:fld id="{D65CF633-4405-416D-87BC-0425929BF65F}" type="slidenum">
              <a:rPr lang="en-US"/>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4" y="9"/>
            <a:ext cx="2972493" cy="601995"/>
          </a:xfrm>
          <a:prstGeom prst="rect">
            <a:avLst/>
          </a:prstGeom>
        </p:spPr>
        <p:txBody>
          <a:bodyPr vert="horz" lIns="91773" tIns="45887" rIns="91773" bIns="45887" rtlCol="0"/>
          <a:lstStyle>
            <a:lvl1pPr algn="l">
              <a:defRPr sz="1300"/>
            </a:lvl1pPr>
          </a:lstStyle>
          <a:p>
            <a:pPr>
              <a:defRPr/>
            </a:pPr>
            <a:endParaRPr lang="en-US"/>
          </a:p>
        </p:txBody>
      </p:sp>
      <p:sp>
        <p:nvSpPr>
          <p:cNvPr id="3" name="Date Placeholder 2"/>
          <p:cNvSpPr>
            <a:spLocks noGrp="1"/>
          </p:cNvSpPr>
          <p:nvPr>
            <p:ph type="dt" idx="1"/>
          </p:nvPr>
        </p:nvSpPr>
        <p:spPr>
          <a:xfrm>
            <a:off x="3885510" y="9"/>
            <a:ext cx="2970892" cy="601995"/>
          </a:xfrm>
          <a:prstGeom prst="rect">
            <a:avLst/>
          </a:prstGeom>
        </p:spPr>
        <p:txBody>
          <a:bodyPr vert="horz" lIns="91773" tIns="45887" rIns="91773" bIns="45887" rtlCol="0"/>
          <a:lstStyle>
            <a:lvl1pPr algn="r">
              <a:defRPr sz="1300"/>
            </a:lvl1pPr>
          </a:lstStyle>
          <a:p>
            <a:pPr>
              <a:defRPr/>
            </a:pPr>
            <a:endParaRPr lang="en-US"/>
          </a:p>
        </p:txBody>
      </p:sp>
      <p:sp>
        <p:nvSpPr>
          <p:cNvPr id="4" name="Slide Image Placeholder 3"/>
          <p:cNvSpPr>
            <a:spLocks noGrp="1" noRot="1" noChangeAspect="1"/>
          </p:cNvSpPr>
          <p:nvPr>
            <p:ph type="sldImg" idx="2"/>
          </p:nvPr>
        </p:nvSpPr>
        <p:spPr>
          <a:xfrm>
            <a:off x="414338" y="901700"/>
            <a:ext cx="6030912" cy="4524375"/>
          </a:xfrm>
          <a:prstGeom prst="rect">
            <a:avLst/>
          </a:prstGeom>
          <a:noFill/>
          <a:ln w="12700">
            <a:solidFill>
              <a:prstClr val="black"/>
            </a:solidFill>
          </a:ln>
        </p:spPr>
        <p:txBody>
          <a:bodyPr vert="horz" lIns="91773" tIns="45887" rIns="91773" bIns="45887" rtlCol="0" anchor="ctr"/>
          <a:lstStyle/>
          <a:p>
            <a:pPr lvl="0"/>
            <a:endParaRPr lang="en-US" noProof="0" smtClean="0"/>
          </a:p>
        </p:txBody>
      </p:sp>
      <p:sp>
        <p:nvSpPr>
          <p:cNvPr id="5" name="Notes Placeholder 4"/>
          <p:cNvSpPr>
            <a:spLocks noGrp="1"/>
          </p:cNvSpPr>
          <p:nvPr>
            <p:ph type="body" sz="quarter" idx="3"/>
          </p:nvPr>
        </p:nvSpPr>
        <p:spPr>
          <a:xfrm>
            <a:off x="685967" y="5725776"/>
            <a:ext cx="5487679" cy="5423793"/>
          </a:xfrm>
          <a:prstGeom prst="rect">
            <a:avLst/>
          </a:prstGeom>
        </p:spPr>
        <p:txBody>
          <a:bodyPr vert="horz" lIns="91773" tIns="45887" rIns="91773" bIns="45887" rtlCol="0">
            <a:normAutofit/>
          </a:bodyPr>
          <a:lstStyle/>
          <a:p>
            <a:pPr lvl="0"/>
            <a:r>
              <a:rPr lang="en-US" noProof="0" smtClean="0"/>
              <a:t>Click to edit Master text styles</a:t>
            </a:r>
            <a:endParaRPr lang="en-US" noProof="0" smtClean="0"/>
          </a:p>
          <a:p>
            <a:pPr lvl="1"/>
            <a:r>
              <a:rPr lang="en-US" noProof="0" smtClean="0"/>
              <a:t>Second level</a:t>
            </a:r>
            <a:endParaRPr lang="en-US" noProof="0" smtClean="0"/>
          </a:p>
          <a:p>
            <a:pPr lvl="2"/>
            <a:r>
              <a:rPr lang="en-US" noProof="0" smtClean="0"/>
              <a:t>Third level</a:t>
            </a:r>
            <a:endParaRPr lang="en-US" noProof="0" smtClean="0"/>
          </a:p>
          <a:p>
            <a:pPr lvl="3"/>
            <a:r>
              <a:rPr lang="en-US" noProof="0" smtClean="0"/>
              <a:t>Fourth level</a:t>
            </a:r>
            <a:endParaRPr lang="en-US" noProof="0" smtClean="0"/>
          </a:p>
          <a:p>
            <a:pPr lvl="4"/>
            <a:r>
              <a:rPr lang="en-US" noProof="0" smtClean="0"/>
              <a:t>Fifth level</a:t>
            </a:r>
            <a:endParaRPr lang="en-US" noProof="0" smtClean="0"/>
          </a:p>
        </p:txBody>
      </p:sp>
      <p:sp>
        <p:nvSpPr>
          <p:cNvPr id="6" name="Footer Placeholder 5"/>
          <p:cNvSpPr>
            <a:spLocks noGrp="1"/>
          </p:cNvSpPr>
          <p:nvPr>
            <p:ph type="ftr" sz="quarter" idx="4"/>
          </p:nvPr>
        </p:nvSpPr>
        <p:spPr>
          <a:xfrm>
            <a:off x="14" y="11453490"/>
            <a:ext cx="2972493" cy="600048"/>
          </a:xfrm>
          <a:prstGeom prst="rect">
            <a:avLst/>
          </a:prstGeom>
        </p:spPr>
        <p:txBody>
          <a:bodyPr vert="horz" lIns="91773" tIns="45887" rIns="91773" bIns="45887" rtlCol="0" anchor="b"/>
          <a:lstStyle>
            <a:lvl1pPr algn="l">
              <a:defRPr sz="1300"/>
            </a:lvl1pPr>
          </a:lstStyle>
          <a:p>
            <a:pPr>
              <a:defRPr/>
            </a:pPr>
            <a:endParaRPr lang="en-US"/>
          </a:p>
        </p:txBody>
      </p:sp>
      <p:sp>
        <p:nvSpPr>
          <p:cNvPr id="7" name="Slide Number Placeholder 6"/>
          <p:cNvSpPr>
            <a:spLocks noGrp="1"/>
          </p:cNvSpPr>
          <p:nvPr>
            <p:ph type="sldNum" sz="quarter" idx="5"/>
          </p:nvPr>
        </p:nvSpPr>
        <p:spPr>
          <a:xfrm>
            <a:off x="3885510" y="11453490"/>
            <a:ext cx="2970892" cy="600048"/>
          </a:xfrm>
          <a:prstGeom prst="rect">
            <a:avLst/>
          </a:prstGeom>
        </p:spPr>
        <p:txBody>
          <a:bodyPr vert="horz" lIns="91773" tIns="45887" rIns="91773" bIns="45887" rtlCol="0" anchor="b"/>
          <a:lstStyle>
            <a:lvl1pPr algn="r">
              <a:defRPr sz="1300"/>
            </a:lvl1pPr>
          </a:lstStyle>
          <a:p>
            <a:pPr>
              <a:defRPr/>
            </a:pPr>
            <a:fld id="{463B43FE-5049-4F35-920B-1CABA5077759}" type="slidenum">
              <a:rPr lang="en-US"/>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3B43FE-5049-4F35-920B-1CABA5077759}" type="slidenum">
              <a:rPr lang="en-US" smtClean="0"/>
            </a:fld>
            <a:endParaRPr lang="en-US"/>
          </a:p>
        </p:txBody>
      </p:sp>
      <p:sp>
        <p:nvSpPr>
          <p:cNvPr id="5" name="Date Placeholder 4"/>
          <p:cNvSpPr>
            <a:spLocks noGrp="1"/>
          </p:cNvSpPr>
          <p:nvPr>
            <p:ph type="dt" idx="11"/>
          </p:nvPr>
        </p:nvSpPr>
        <p:spPr/>
        <p:txBody>
          <a:bodyPr/>
          <a:lstStyle/>
          <a:p>
            <a:pPr>
              <a:defRPr/>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audio" Target="../media/audio1.wav"/><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audio" Target="../media/audio1.wav"/><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5549F9EE-137E-4B3B-896C-0A7945B7D4F2}" type="slidenum">
              <a:rPr lang="en-US"/>
            </a:fld>
            <a:endParaRPr lang="en-US"/>
          </a:p>
        </p:txBody>
      </p:sp>
      <p:pic>
        <p:nvPicPr>
          <p:cNvPr id="7" name="Picture 11" descr="sertifikat3.jpg"/>
          <p:cNvPicPr>
            <a:picLocks noChangeAspect="1"/>
          </p:cNvPicPr>
          <p:nvPr userDrawn="1"/>
        </p:nvPicPr>
        <p:blipFill>
          <a:blip r:embed="rId2" cstate="print"/>
          <a:srcRect/>
          <a:stretch>
            <a:fillRect/>
          </a:stretch>
        </p:blipFill>
        <p:spPr bwMode="auto">
          <a:xfrm>
            <a:off x="0" y="0"/>
            <a:ext cx="9144000" cy="6400800"/>
          </a:xfrm>
          <a:prstGeom prst="rect">
            <a:avLst/>
          </a:prstGeom>
          <a:noFill/>
          <a:ln w="9525">
            <a:noFill/>
            <a:miter lim="800000"/>
            <a:headEnd/>
            <a:tailEnd/>
          </a:ln>
        </p:spPr>
      </p:pic>
      <p:pic>
        <p:nvPicPr>
          <p:cNvPr id="8" name="Picture 6" descr="rubrik.jpg"/>
          <p:cNvPicPr>
            <a:picLocks noChangeAspect="1"/>
          </p:cNvPicPr>
          <p:nvPr userDrawn="1"/>
        </p:nvPicPr>
        <p:blipFill>
          <a:blip r:embed="rId3" cstate="print"/>
          <a:srcRect/>
          <a:stretch>
            <a:fillRect/>
          </a:stretch>
        </p:blipFill>
        <p:spPr bwMode="auto">
          <a:xfrm>
            <a:off x="0" y="6400800"/>
            <a:ext cx="9144000" cy="457200"/>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transition spd="med">
    <p:randomBar dir="vert"/>
    <p:sndAc>
      <p:stSnd>
        <p:snd r:embed="rId4" name="suction.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B652E83-8697-4AAE-B45C-3EEFA8B68BD8}"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9F52E8-BD84-4926-B103-3E89DB01DBA9}" type="slidenum">
              <a:rPr lang="en-US"/>
            </a:fld>
            <a:endParaRPr lang="en-US"/>
          </a:p>
        </p:txBody>
      </p:sp>
    </p:spTree>
  </p:cSld>
  <p:clrMapOvr>
    <a:overrideClrMapping bg1="dk1" tx1="lt1" bg2="dk2" tx2="lt2" accent1="accent1" accent2="accent2" accent3="accent3" accent4="accent4" accent5="accent5" accent6="accent6" hlink="hlink" folHlink="folHlink"/>
  </p:clrMapOvr>
  <p:transition spd="med">
    <p:randomBar dir="vert"/>
    <p:sndAc>
      <p:stSnd>
        <p:snd r:embed="rId2" name="suction.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B5C15AC9-7C27-4859-98BD-36E811592190}"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382A3D32-4BF2-4BAE-B6ED-15551FFB6230}"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9845C77D-DB48-4E59-BFBE-35BAD0B56F73}"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4FE0D8D5-92F0-4133-A688-AFECBFF17EBF}"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endParaRPr lang="en-US" smtClean="0"/>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241261A2-DE95-4F55-B0D7-EEF4028DF1CB}"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pic>
        <p:nvPicPr>
          <p:cNvPr id="12" name="Picture 11" descr="sertifikat3.jpg"/>
          <p:cNvPicPr>
            <a:picLocks noChangeAspect="1"/>
          </p:cNvPicPr>
          <p:nvPr userDrawn="1"/>
        </p:nvPicPr>
        <p:blipFill>
          <a:blip r:embed="rId2" cstate="print"/>
          <a:srcRect/>
          <a:stretch>
            <a:fillRect/>
          </a:stretch>
        </p:blipFill>
        <p:spPr bwMode="auto">
          <a:xfrm>
            <a:off x="0" y="0"/>
            <a:ext cx="9144000" cy="6400800"/>
          </a:xfrm>
          <a:prstGeom prst="rect">
            <a:avLst/>
          </a:prstGeom>
          <a:noFill/>
          <a:ln w="9525">
            <a:noFill/>
            <a:miter lim="800000"/>
            <a:headEnd/>
            <a:tailEnd/>
          </a:ln>
        </p:spPr>
      </p:pic>
      <p:pic>
        <p:nvPicPr>
          <p:cNvPr id="13" name="Picture 6" descr="rubrik.jpg"/>
          <p:cNvPicPr>
            <a:picLocks noChangeAspect="1"/>
          </p:cNvPicPr>
          <p:nvPr userDrawn="1"/>
        </p:nvPicPr>
        <p:blipFill>
          <a:blip r:embed="rId3" cstate="print"/>
          <a:srcRect/>
          <a:stretch>
            <a:fillRect/>
          </a:stretch>
        </p:blipFill>
        <p:spPr bwMode="auto">
          <a:xfrm>
            <a:off x="0" y="6400800"/>
            <a:ext cx="9144000" cy="457200"/>
          </a:xfrm>
          <a:prstGeom prst="rect">
            <a:avLst/>
          </a:prstGeom>
          <a:noFill/>
          <a:ln w="9525">
            <a:noFill/>
            <a:miter lim="800000"/>
            <a:headEnd/>
            <a:tailEnd/>
          </a:ln>
        </p:spPr>
      </p:pic>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p:nvPr userDrawn="1"/>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endParaRPr lang="en-US" smtClean="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E75EDD4-33F7-4337-9F28-42B08668510A}" type="slidenum">
              <a:rPr lang="en-US"/>
            </a:fld>
            <a:endParaRPr lang="en-US"/>
          </a:p>
        </p:txBody>
      </p:sp>
    </p:spTree>
  </p:cSld>
  <p:clrMapOvr>
    <a:masterClrMapping/>
  </p:clrMapOvr>
  <p:transition spd="med">
    <p:randomBar dir="vert"/>
    <p:sndAc>
      <p:stSnd>
        <p:snd r:embed="rId4" name="suction.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EC980CD-FDB3-499C-A9DC-57B2DD02FD43}"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9998F9F-6A14-402C-ACB0-DB5E744B849D}" type="slidenum">
              <a:rPr lang="en-US"/>
            </a:fld>
            <a:endParaRPr lang="en-US"/>
          </a:p>
        </p:txBody>
      </p:sp>
    </p:spTree>
  </p:cSld>
  <p:clrMapOvr>
    <a:masterClrMapping/>
  </p:clrMapOvr>
  <p:transition spd="med">
    <p:randomBar dir="vert"/>
    <p:sndAc>
      <p:stSnd>
        <p:snd r:embed="rId2" name="suction.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Rectangle 8"/>
          <p:cNvSpPr>
            <a:spLocks noGrp="1" noChangeArrowheads="1"/>
          </p:cNvSpPr>
          <p:nvPr>
            <p:ph type="dt" sz="half" idx="10"/>
          </p:nvPr>
        </p:nvSpPr>
        <p:spPr/>
        <p:txBody>
          <a:bodyPr/>
          <a:lstStyle>
            <a:lvl1pPr>
              <a:defRPr/>
            </a:lvl1pPr>
          </a:lstStyle>
          <a:p>
            <a:pPr>
              <a:defRPr/>
            </a:pPr>
            <a:endParaRPr lang="id-ID"/>
          </a:p>
        </p:txBody>
      </p:sp>
      <p:sp>
        <p:nvSpPr>
          <p:cNvPr id="7" name="Rectangle 9"/>
          <p:cNvSpPr>
            <a:spLocks noGrp="1" noChangeArrowheads="1"/>
          </p:cNvSpPr>
          <p:nvPr>
            <p:ph type="ftr" sz="quarter" idx="11"/>
          </p:nvPr>
        </p:nvSpPr>
        <p:spPr/>
        <p:txBody>
          <a:bodyPr/>
          <a:lstStyle>
            <a:lvl1pPr>
              <a:defRPr/>
            </a:lvl1pPr>
          </a:lstStyle>
          <a:p>
            <a:pPr>
              <a:defRPr/>
            </a:pPr>
            <a:endParaRPr lang="id-ID"/>
          </a:p>
        </p:txBody>
      </p:sp>
      <p:sp>
        <p:nvSpPr>
          <p:cNvPr id="8" name="Rectangle 10"/>
          <p:cNvSpPr>
            <a:spLocks noGrp="1" noChangeArrowheads="1"/>
          </p:cNvSpPr>
          <p:nvPr>
            <p:ph type="sldNum" sz="quarter" idx="12"/>
          </p:nvPr>
        </p:nvSpPr>
        <p:spPr/>
        <p:txBody>
          <a:bodyPr/>
          <a:lstStyle>
            <a:lvl1pPr>
              <a:defRPr/>
            </a:lvl1pPr>
          </a:lstStyle>
          <a:p>
            <a:pPr>
              <a:defRPr/>
            </a:pPr>
            <a:fld id="{EFCAF96E-7D59-45EB-B7F8-FBE91A0C094C}" type="slidenum">
              <a:rPr lang="id-ID"/>
            </a:fld>
            <a:endParaRPr lang="id-ID"/>
          </a:p>
        </p:txBody>
      </p:sp>
    </p:spTree>
  </p:cSld>
  <p:clrMapOvr>
    <a:masterClrMapping/>
  </p:clrMapOvr>
  <p:transition spd="med">
    <p:randomBar dir="vert"/>
    <p:sndAc>
      <p:stSnd>
        <p:snd r:embed="rId2" name="camera.wav"/>
      </p:stSnd>
    </p:sndAc>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audio" Target="../media/audio1.wav"/><Relationship Id="rId14" Type="http://schemas.openxmlformats.org/officeDocument/2006/relationships/image" Target="../media/image2.jpe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3">
        <a:schemeClr val="bg1"/>
      </p:bgRef>
    </p:bg>
    <p:spTree>
      <p:nvGrpSpPr>
        <p:cNvPr id="1" name=""/>
        <p:cNvGrpSpPr/>
        <p:nvPr/>
      </p:nvGrpSpPr>
      <p:grpSpPr>
        <a:xfrm>
          <a:off x="0" y="0"/>
          <a:ext cx="0" cy="0"/>
          <a:chOff x="0" y="0"/>
          <a:chExt cx="0" cy="0"/>
        </a:xfrm>
      </p:grpSpPr>
      <p:sp>
        <p:nvSpPr>
          <p:cNvPr id="17" name="Freeform 16"/>
          <p:cNvSpPr/>
          <p:nvPr userDrawn="1"/>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FF6600"/>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7" name="Freeform 6"/>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w="9525">
            <a:noFill/>
            <a:miter lim="800000"/>
          </a:ln>
        </p:spPr>
        <p:txBody>
          <a:bodyPr vert="horz" wrap="square" lIns="0" tIns="45720" rIns="0" bIns="0" numCol="1" anchor="b" anchorCtr="0" compatLnSpc="1"/>
          <a:lstStyle/>
          <a:p>
            <a:pPr lvl="0"/>
            <a:r>
              <a:rPr lang="en-US" smtClean="0"/>
              <a:t>Click to edit Master title style</a:t>
            </a:r>
            <a:endParaRPr lang="en-US" smtClean="0"/>
          </a:p>
        </p:txBody>
      </p:sp>
      <p:sp>
        <p:nvSpPr>
          <p:cNvPr id="2053" name="Text Placeholder 29"/>
          <p:cNvSpPr>
            <a:spLocks noGrp="1"/>
          </p:cNvSpPr>
          <p:nvPr>
            <p:ph type="body" idx="1"/>
          </p:nvPr>
        </p:nvSpPr>
        <p:spPr bwMode="auto">
          <a:xfrm>
            <a:off x="457200" y="1935163"/>
            <a:ext cx="8229600" cy="4389437"/>
          </a:xfrm>
          <a:prstGeom prst="rect">
            <a:avLst/>
          </a:prstGeom>
          <a:noFill/>
          <a:ln w="9525">
            <a:noFill/>
            <a:miter lim="800000"/>
          </a:ln>
        </p:spPr>
        <p:txBody>
          <a:bodyPr vert="horz" wrap="square" lIns="91440" tIns="45720" rIns="91440" bIns="45720" numCol="1" anchor="t"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16" name="Freeform 15"/>
          <p:cNvSpPr/>
          <p:nvPr userDrawn="1"/>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FF0000"/>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25593E28-4232-4A35-BF74-A75960D0772F}" type="slidenum">
              <a:rPr lang="en-US"/>
            </a:fld>
            <a:endParaRPr lang="en-US"/>
          </a:p>
        </p:txBody>
      </p:sp>
      <p:grpSp>
        <p:nvGrpSpPr>
          <p:cNvPr id="2057" name="Group 1"/>
          <p:cNvGrpSpPr/>
          <p:nvPr/>
        </p:nvGrpSpPr>
        <p:grpSpPr bwMode="auto">
          <a:xfrm>
            <a:off x="-19050" y="203200"/>
            <a:ext cx="9180513" cy="647700"/>
            <a:chOff x="-19045" y="216550"/>
            <a:chExt cx="9180548" cy="649224"/>
          </a:xfrm>
        </p:grpSpPr>
        <p:sp>
          <p:nvSpPr>
            <p:cNvPr id="12"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pic>
        <p:nvPicPr>
          <p:cNvPr id="14" name="Picture 11" descr="sertifikat3.jpg"/>
          <p:cNvPicPr>
            <a:picLocks noChangeAspect="1"/>
          </p:cNvPicPr>
          <p:nvPr userDrawn="1"/>
        </p:nvPicPr>
        <p:blipFill>
          <a:blip r:embed="rId13" cstate="print"/>
          <a:srcRect/>
          <a:stretch>
            <a:fillRect/>
          </a:stretch>
        </p:blipFill>
        <p:spPr bwMode="auto">
          <a:xfrm>
            <a:off x="0" y="0"/>
            <a:ext cx="9144000" cy="6400800"/>
          </a:xfrm>
          <a:prstGeom prst="rect">
            <a:avLst/>
          </a:prstGeom>
          <a:noFill/>
          <a:ln w="9525">
            <a:noFill/>
            <a:miter lim="800000"/>
            <a:headEnd/>
            <a:tailEnd/>
          </a:ln>
        </p:spPr>
      </p:pic>
      <p:pic>
        <p:nvPicPr>
          <p:cNvPr id="15" name="Picture 6" descr="rubrik.jpg"/>
          <p:cNvPicPr>
            <a:picLocks noChangeAspect="1"/>
          </p:cNvPicPr>
          <p:nvPr userDrawn="1"/>
        </p:nvPicPr>
        <p:blipFill>
          <a:blip r:embed="rId14" cstate="print"/>
          <a:srcRect/>
          <a:stretch>
            <a:fillRect/>
          </a:stretch>
        </p:blipFill>
        <p:spPr bwMode="auto">
          <a:xfrm>
            <a:off x="0" y="6400800"/>
            <a:ext cx="9144000"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randomBar dir="vert"/>
    <p:sndAc>
      <p:stSnd>
        <p:snd r:embed="rId15" name="suction.wav"/>
      </p:stSnd>
    </p:sndAc>
  </p:transition>
  <p:hf sldNum="0"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40080" indent="-246380"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380"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405"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12.xml"/><Relationship Id="rId7" Type="http://schemas.openxmlformats.org/officeDocument/2006/relationships/audio" Target="../media/audio2.wav"/><Relationship Id="rId6" Type="http://schemas.openxmlformats.org/officeDocument/2006/relationships/image" Target="../media/image3.tiff"/><Relationship Id="rId5" Type="http://schemas.openxmlformats.org/officeDocument/2006/relationships/image" Target="../media/image7.jpeg"/><Relationship Id="rId4" Type="http://schemas.openxmlformats.org/officeDocument/2006/relationships/image" Target="../media/image6.emf"/><Relationship Id="rId3" Type="http://schemas.openxmlformats.org/officeDocument/2006/relationships/oleObject" Target="../embeddings/oleObject1.bin"/><Relationship Id="rId2" Type="http://schemas.openxmlformats.org/officeDocument/2006/relationships/image" Target="../media/image5.png"/><Relationship Id="rId10" Type="http://schemas.openxmlformats.org/officeDocument/2006/relationships/notesSlide" Target="../notesSlides/notesSlide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5.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6.jpeg"/><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18.jpeg"/><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audio" Target="../media/audio1.wav"/><Relationship Id="rId3"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wav"/><Relationship Id="rId3" Type="http://schemas.openxmlformats.org/officeDocument/2006/relationships/image" Target="../media/image20.jpeg"/><Relationship Id="rId2" Type="http://schemas.openxmlformats.org/officeDocument/2006/relationships/image" Target="../media/image9.jpe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1.jpeg"/><Relationship Id="rId3" Type="http://schemas.openxmlformats.org/officeDocument/2006/relationships/image" Target="../media/image3.tiff"/><Relationship Id="rId2" Type="http://schemas.openxmlformats.org/officeDocument/2006/relationships/image" Target="../media/image4.tiff"/><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44" name="Rectangle 8"/>
          <p:cNvSpPr>
            <a:spLocks noChangeArrowheads="1"/>
          </p:cNvSpPr>
          <p:nvPr/>
        </p:nvSpPr>
        <p:spPr bwMode="auto">
          <a:xfrm>
            <a:off x="0" y="0"/>
            <a:ext cx="9144000" cy="6858000"/>
          </a:xfrm>
          <a:prstGeom prst="rect">
            <a:avLst/>
          </a:prstGeom>
          <a:solidFill>
            <a:schemeClr val="bg1"/>
          </a:solidFill>
          <a:ln w="12700" cap="sq">
            <a:noFill/>
            <a:miter lim="800000"/>
            <a:headEnd type="none" w="sm" len="sm"/>
            <a:tailEnd type="none" w="sm" len="sm"/>
          </a:ln>
          <a:effectLst/>
        </p:spPr>
        <p:txBody>
          <a:bodyPr wrap="none" anchor="ctr"/>
          <a:lstStyle/>
          <a:p>
            <a:endParaRPr lang="en-US"/>
          </a:p>
        </p:txBody>
      </p:sp>
      <p:sp>
        <p:nvSpPr>
          <p:cNvPr id="500745" name="Rectangle 9"/>
          <p:cNvSpPr>
            <a:spLocks noChangeArrowheads="1"/>
          </p:cNvSpPr>
          <p:nvPr/>
        </p:nvSpPr>
        <p:spPr bwMode="auto">
          <a:xfrm>
            <a:off x="3175" y="1371600"/>
            <a:ext cx="9144000" cy="4724400"/>
          </a:xfrm>
          <a:prstGeom prst="rect">
            <a:avLst/>
          </a:prstGeom>
          <a:solidFill>
            <a:srgbClr val="EAEAEA"/>
          </a:solidFill>
          <a:ln w="12700" cap="sq">
            <a:noFill/>
            <a:miter lim="800000"/>
            <a:headEnd type="none" w="sm" len="sm"/>
            <a:tailEnd type="none" w="sm" len="sm"/>
          </a:ln>
          <a:effectLst/>
        </p:spPr>
        <p:txBody>
          <a:bodyPr wrap="none" anchor="ctr"/>
          <a:lstStyle/>
          <a:p>
            <a:endParaRPr lang="en-US"/>
          </a:p>
        </p:txBody>
      </p:sp>
      <p:pic>
        <p:nvPicPr>
          <p:cNvPr id="500738" name="Picture 2"/>
          <p:cNvPicPr>
            <a:picLocks noChangeAspect="1" noChangeArrowheads="1"/>
          </p:cNvPicPr>
          <p:nvPr/>
        </p:nvPicPr>
        <p:blipFill>
          <a:blip r:embed="rId1" cstate="print"/>
          <a:srcRect/>
          <a:stretch>
            <a:fillRect/>
          </a:stretch>
        </p:blipFill>
        <p:spPr bwMode="auto">
          <a:xfrm>
            <a:off x="7412038" y="394648"/>
            <a:ext cx="665162" cy="669925"/>
          </a:xfrm>
          <a:prstGeom prst="rect">
            <a:avLst/>
          </a:prstGeom>
          <a:noFill/>
          <a:ln w="9525">
            <a:noFill/>
            <a:miter lim="800000"/>
            <a:headEnd/>
            <a:tailEnd/>
          </a:ln>
        </p:spPr>
      </p:pic>
      <p:pic>
        <p:nvPicPr>
          <p:cNvPr id="500739" name="Picture 3"/>
          <p:cNvPicPr>
            <a:picLocks noChangeAspect="1" noChangeArrowheads="1"/>
          </p:cNvPicPr>
          <p:nvPr/>
        </p:nvPicPr>
        <p:blipFill>
          <a:blip r:embed="rId2" cstate="print"/>
          <a:srcRect/>
          <a:stretch>
            <a:fillRect/>
          </a:stretch>
        </p:blipFill>
        <p:spPr bwMode="auto">
          <a:xfrm>
            <a:off x="885825" y="404813"/>
            <a:ext cx="638175" cy="720725"/>
          </a:xfrm>
          <a:prstGeom prst="rect">
            <a:avLst/>
          </a:prstGeom>
          <a:noFill/>
          <a:ln w="9525">
            <a:noFill/>
            <a:miter lim="800000"/>
            <a:headEnd/>
            <a:tailEnd/>
          </a:ln>
        </p:spPr>
      </p:pic>
      <p:graphicFrame>
        <p:nvGraphicFramePr>
          <p:cNvPr id="500740" name="Object 4"/>
          <p:cNvGraphicFramePr>
            <a:graphicFrameLocks noGrp="1" noChangeAspect="1"/>
          </p:cNvGraphicFramePr>
          <p:nvPr>
            <p:ph sz="quarter" idx="2"/>
          </p:nvPr>
        </p:nvGraphicFramePr>
        <p:xfrm>
          <a:off x="0" y="2005013"/>
          <a:ext cx="2682875" cy="3328987"/>
        </p:xfrm>
        <a:graphic>
          <a:graphicData uri="http://schemas.openxmlformats.org/presentationml/2006/ole">
            <mc:AlternateContent xmlns:mc="http://schemas.openxmlformats.org/markup-compatibility/2006">
              <mc:Choice xmlns:v="urn:schemas-microsoft-com:vml" Requires="v">
                <p:oleObj spid="_x0000_s37924" name="CorelDRAW" r:id="rId3" imgW="1351915" imgH="1313180" progId="CorelDraw.Graphic.11">
                  <p:embed/>
                </p:oleObj>
              </mc:Choice>
              <mc:Fallback>
                <p:oleObj name="CorelDRAW" r:id="rId3" imgW="1351915" imgH="1313180" progId="CorelDraw.Graphic.11">
                  <p:embed/>
                  <p:pic>
                    <p:nvPicPr>
                      <p:cNvPr id="0" name="Picture 33"/>
                      <p:cNvPicPr>
                        <a:picLocks noGrp="1" noChangeAspect="1" noChangeArrowheads="1"/>
                      </p:cNvPicPr>
                      <p:nvPr/>
                    </p:nvPicPr>
                    <p:blipFill>
                      <a:blip r:embed="rId4">
                        <a:extLst>
                          <a:ext uri="{28A0092B-C50C-407E-A947-70E740481C1C}">
                            <a14:useLocalDpi xmlns:a14="http://schemas.microsoft.com/office/drawing/2010/main" val="0"/>
                          </a:ext>
                        </a:extLst>
                      </a:blip>
                      <a:srcRect l="21759"/>
                      <a:stretch>
                        <a:fillRect/>
                      </a:stretch>
                    </p:blipFill>
                    <p:spPr bwMode="auto">
                      <a:xfrm>
                        <a:off x="0" y="2005013"/>
                        <a:ext cx="2682875" cy="332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00741" name="Picture 5" descr="24"/>
          <p:cNvPicPr>
            <a:picLocks noGrp="1" noChangeAspect="1" noChangeArrowheads="1"/>
          </p:cNvPicPr>
          <p:nvPr>
            <p:ph sz="quarter" idx="3"/>
          </p:nvPr>
        </p:nvPicPr>
        <p:blipFill>
          <a:blip r:embed="rId5" cstate="print"/>
          <a:srcRect/>
          <a:stretch>
            <a:fillRect/>
          </a:stretch>
        </p:blipFill>
        <p:spPr>
          <a:xfrm>
            <a:off x="2667000" y="2047875"/>
            <a:ext cx="6477000" cy="3238500"/>
          </a:xfrm>
          <a:noFill/>
        </p:spPr>
      </p:pic>
      <p:sp>
        <p:nvSpPr>
          <p:cNvPr id="500743" name="Text Box 7"/>
          <p:cNvSpPr txBox="1">
            <a:spLocks noChangeArrowheads="1"/>
          </p:cNvSpPr>
          <p:nvPr/>
        </p:nvSpPr>
        <p:spPr bwMode="auto">
          <a:xfrm>
            <a:off x="228600" y="4565650"/>
            <a:ext cx="2105063" cy="577081"/>
          </a:xfrm>
          <a:prstGeom prst="rect">
            <a:avLst/>
          </a:prstGeom>
          <a:noFill/>
          <a:ln w="9525">
            <a:noFill/>
            <a:miter lim="800000"/>
          </a:ln>
          <a:effectLst/>
        </p:spPr>
        <p:txBody>
          <a:bodyPr wrap="none">
            <a:spAutoFit/>
          </a:bodyPr>
          <a:lstStyle/>
          <a:p>
            <a:r>
              <a:rPr kumimoji="0" lang="en-US" sz="1050" dirty="0">
                <a:solidFill>
                  <a:schemeClr val="bg1"/>
                </a:solidFill>
                <a:latin typeface="+mj-lt"/>
              </a:rPr>
              <a:t>Jl. </a:t>
            </a:r>
            <a:r>
              <a:rPr kumimoji="0" lang="en-US" sz="1050" dirty="0" err="1">
                <a:solidFill>
                  <a:schemeClr val="bg1"/>
                </a:solidFill>
                <a:latin typeface="+mj-lt"/>
              </a:rPr>
              <a:t>Kramat</a:t>
            </a:r>
            <a:r>
              <a:rPr kumimoji="0" lang="en-US" sz="1050" dirty="0">
                <a:solidFill>
                  <a:schemeClr val="bg1"/>
                </a:solidFill>
                <a:latin typeface="+mj-lt"/>
              </a:rPr>
              <a:t> Jaya, </a:t>
            </a:r>
            <a:r>
              <a:rPr kumimoji="0" lang="en-US" sz="1050" dirty="0" err="1">
                <a:solidFill>
                  <a:schemeClr val="bg1"/>
                </a:solidFill>
                <a:latin typeface="+mj-lt"/>
              </a:rPr>
              <a:t>Koja</a:t>
            </a:r>
            <a:r>
              <a:rPr kumimoji="0" lang="en-US" sz="1050" dirty="0">
                <a:solidFill>
                  <a:schemeClr val="bg1"/>
                </a:solidFill>
                <a:latin typeface="+mj-lt"/>
              </a:rPr>
              <a:t>, </a:t>
            </a:r>
            <a:endParaRPr kumimoji="0" lang="en-US" sz="1050" dirty="0">
              <a:solidFill>
                <a:schemeClr val="bg1"/>
              </a:solidFill>
              <a:latin typeface="+mj-lt"/>
            </a:endParaRPr>
          </a:p>
          <a:p>
            <a:r>
              <a:rPr kumimoji="0" lang="en-US" sz="1050" dirty="0">
                <a:solidFill>
                  <a:schemeClr val="bg1"/>
                </a:solidFill>
                <a:latin typeface="+mj-lt"/>
              </a:rPr>
              <a:t>Jakarta Utara – 14320, INDONESIA</a:t>
            </a:r>
            <a:endParaRPr kumimoji="0" lang="en-US" sz="1050" dirty="0">
              <a:solidFill>
                <a:schemeClr val="bg1"/>
              </a:solidFill>
              <a:latin typeface="+mj-lt"/>
            </a:endParaRPr>
          </a:p>
          <a:p>
            <a:r>
              <a:rPr kumimoji="0" lang="en-US" sz="1050" dirty="0" err="1">
                <a:solidFill>
                  <a:schemeClr val="bg1"/>
                </a:solidFill>
                <a:latin typeface="+mj-lt"/>
              </a:rPr>
              <a:t>Telp</a:t>
            </a:r>
            <a:r>
              <a:rPr kumimoji="0" lang="en-US" sz="1050" dirty="0">
                <a:solidFill>
                  <a:schemeClr val="bg1"/>
                </a:solidFill>
                <a:latin typeface="+mj-lt"/>
              </a:rPr>
              <a:t>. 021-441 3069 Fax. 4483 5349</a:t>
            </a:r>
            <a:endParaRPr kumimoji="0" lang="en-US" sz="1050" dirty="0">
              <a:solidFill>
                <a:schemeClr val="bg1"/>
              </a:solidFill>
              <a:latin typeface="+mj-lt"/>
            </a:endParaRPr>
          </a:p>
        </p:txBody>
      </p:sp>
      <p:pic>
        <p:nvPicPr>
          <p:cNvPr id="11" name="Picture 10" descr="Pusat Peradaban Islam4.tif"/>
          <p:cNvPicPr>
            <a:picLocks noChangeAspect="1"/>
          </p:cNvPicPr>
          <p:nvPr/>
        </p:nvPicPr>
        <p:blipFill>
          <a:blip r:embed="rId6" cstate="print"/>
          <a:stretch>
            <a:fillRect/>
          </a:stretch>
        </p:blipFill>
        <p:spPr>
          <a:xfrm>
            <a:off x="228600" y="2819400"/>
            <a:ext cx="2129534" cy="887869"/>
          </a:xfrm>
          <a:prstGeom prst="rect">
            <a:avLst/>
          </a:prstGeom>
        </p:spPr>
      </p:pic>
      <p:sp>
        <p:nvSpPr>
          <p:cNvPr id="12" name="TextBox 11"/>
          <p:cNvSpPr txBox="1">
            <a:spLocks noChangeArrowheads="1"/>
          </p:cNvSpPr>
          <p:nvPr/>
        </p:nvSpPr>
        <p:spPr bwMode="gray">
          <a:xfrm>
            <a:off x="111046" y="5253355"/>
            <a:ext cx="8910320" cy="1014730"/>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6000" b="1" spc="50" dirty="0" err="1" smtClean="0">
                <a:ln w="11430"/>
                <a:solidFill>
                  <a:srgbClr val="0070C0"/>
                </a:solidFill>
                <a:effectLst>
                  <a:outerShdw blurRad="76200" dist="50800" dir="5400000" algn="tl" rotWithShape="0">
                    <a:srgbClr val="000000">
                      <a:alpha val="65000"/>
                    </a:srgbClr>
                  </a:outerShdw>
                </a:effectLst>
                <a:latin typeface="Garamond Premr Pro Smbd" pitchFamily="18" charset="0"/>
                <a:cs typeface="+mn-cs"/>
              </a:rPr>
              <a:t>Perkembangan</a:t>
            </a:r>
            <a:r>
              <a:rPr lang="en-US" sz="6000" b="1" spc="50" dirty="0" smtClean="0">
                <a:ln w="11430"/>
                <a:solidFill>
                  <a:srgbClr val="0070C0"/>
                </a:solidFill>
                <a:effectLst>
                  <a:outerShdw blurRad="76200" dist="50800" dir="5400000" algn="tl" rotWithShape="0">
                    <a:srgbClr val="000000">
                      <a:alpha val="65000"/>
                    </a:srgbClr>
                  </a:outerShdw>
                </a:effectLst>
                <a:latin typeface="Garamond Premr Pro Smbd" pitchFamily="18" charset="0"/>
                <a:cs typeface="+mn-cs"/>
              </a:rPr>
              <a:t> </a:t>
            </a:r>
            <a:r>
              <a:rPr lang="id-ID" altLang="en-US" sz="6000" b="1" spc="50" dirty="0" smtClean="0">
                <a:ln w="11430"/>
                <a:solidFill>
                  <a:srgbClr val="0070C0"/>
                </a:solidFill>
                <a:effectLst>
                  <a:outerShdw blurRad="76200" dist="50800" dir="5400000" algn="tl" rotWithShape="0">
                    <a:srgbClr val="000000">
                      <a:alpha val="65000"/>
                    </a:srgbClr>
                  </a:outerShdw>
                </a:effectLst>
                <a:latin typeface="Garamond Premr Pro Smbd" pitchFamily="18" charset="0"/>
                <a:cs typeface="+mn-cs"/>
              </a:rPr>
              <a:t>PPPIJ/</a:t>
            </a:r>
            <a:r>
              <a:rPr lang="en-US" sz="6000" b="1" spc="50" dirty="0" smtClean="0">
                <a:ln w="11430"/>
                <a:solidFill>
                  <a:srgbClr val="0070C0"/>
                </a:solidFill>
                <a:effectLst>
                  <a:outerShdw blurRad="76200" dist="50800" dir="5400000" algn="tl" rotWithShape="0">
                    <a:srgbClr val="000000">
                      <a:alpha val="65000"/>
                    </a:srgbClr>
                  </a:outerShdw>
                </a:effectLst>
                <a:latin typeface="Garamond Premr Pro Smbd" pitchFamily="18" charset="0"/>
                <a:cs typeface="+mn-cs"/>
              </a:rPr>
              <a:t>JIC</a:t>
            </a:r>
            <a:endParaRPr lang="id-ID" sz="6000" b="1" spc="50" dirty="0">
              <a:ln w="11430"/>
              <a:solidFill>
                <a:srgbClr val="0070C0"/>
              </a:solidFill>
              <a:effectLst>
                <a:outerShdw blurRad="76200" dist="50800" dir="5400000" algn="tl" rotWithShape="0">
                  <a:srgbClr val="000000">
                    <a:alpha val="65000"/>
                  </a:srgbClr>
                </a:outerShdw>
              </a:effectLst>
              <a:latin typeface="Garamond Premr Pro Smbd" pitchFamily="18" charset="0"/>
              <a:cs typeface="+mn-cs"/>
            </a:endParaRPr>
          </a:p>
        </p:txBody>
      </p:sp>
    </p:spTree>
  </p:cSld>
  <p:clrMapOvr>
    <a:masterClrMapping/>
  </p:clrMapOvr>
  <p:transition spd="med">
    <p:randomBar dir="vert"/>
    <p:sndAc>
      <p:stSnd>
        <p:snd r:embed="rId7" name="camera.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1" cy="6858000"/>
            <a:chOff x="0" y="0"/>
            <a:chExt cx="9144001" cy="6858000"/>
          </a:xfrm>
        </p:grpSpPr>
        <p:sp>
          <p:nvSpPr>
            <p:cNvPr id="15" name="Rectangle 14"/>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6" name="Picture 15"/>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5" name="Picture 9"/>
          <p:cNvPicPr>
            <a:picLocks noChangeAspect="1"/>
          </p:cNvPicPr>
          <p:nvPr/>
        </p:nvPicPr>
        <p:blipFill rotWithShape="1">
          <a:blip r:embed="rId3">
            <a:extLst>
              <a:ext uri="{28A0092B-C50C-407E-A947-70E740481C1C}">
                <a14:useLocalDpi xmlns:a14="http://schemas.microsoft.com/office/drawing/2010/main" val="0"/>
              </a:ext>
            </a:extLst>
          </a:blip>
          <a:srcRect l="15885" r="33370"/>
          <a:stretch>
            <a:fillRect/>
          </a:stretch>
        </p:blipFill>
        <p:spPr bwMode="auto">
          <a:xfrm>
            <a:off x="228600" y="2828727"/>
            <a:ext cx="3047999" cy="18481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8"/>
          <p:cNvSpPr txBox="1">
            <a:spLocks noChangeArrowheads="1"/>
          </p:cNvSpPr>
          <p:nvPr/>
        </p:nvSpPr>
        <p:spPr bwMode="auto">
          <a:xfrm>
            <a:off x="3124200" y="914400"/>
            <a:ext cx="5638800" cy="4478149"/>
          </a:xfrm>
          <a:prstGeom prst="rect">
            <a:avLst/>
          </a:prstGeom>
          <a:noFill/>
          <a:ln w="9525">
            <a:noFill/>
            <a:miter lim="800000"/>
          </a:ln>
        </p:spPr>
        <p:txBody>
          <a:bodyPr wrap="square">
            <a:spAutoFit/>
          </a:bodyPr>
          <a:lstStyle/>
          <a:p>
            <a:pPr marL="273050" indent="-273050" algn="just" fontAlgn="auto">
              <a:spcBef>
                <a:spcPts val="0"/>
              </a:spcBef>
              <a:spcAft>
                <a:spcPts val="0"/>
              </a:spcAft>
              <a:buFont typeface="Wingdings" panose="05000000000000000000" pitchFamily="2" charset="2"/>
              <a:buChar char="v"/>
              <a:defRPr/>
            </a:pPr>
            <a:r>
              <a:rPr lang="en-US" sz="1500" dirty="0" err="1" smtClean="0">
                <a:latin typeface="+mj-lt"/>
              </a:rPr>
              <a:t>Dalam</a:t>
            </a:r>
            <a:r>
              <a:rPr lang="en-US" sz="1500" dirty="0" smtClean="0">
                <a:latin typeface="+mj-lt"/>
              </a:rPr>
              <a:t> </a:t>
            </a:r>
            <a:r>
              <a:rPr lang="en-US" sz="1500" dirty="0" err="1" smtClean="0">
                <a:latin typeface="+mj-lt"/>
              </a:rPr>
              <a:t>rangka</a:t>
            </a:r>
            <a:r>
              <a:rPr lang="en-US" sz="1500" dirty="0" smtClean="0">
                <a:latin typeface="+mj-lt"/>
              </a:rPr>
              <a:t> </a:t>
            </a:r>
            <a:r>
              <a:rPr lang="en-US" sz="1500" dirty="0" err="1" smtClean="0">
                <a:latin typeface="+mj-lt"/>
              </a:rPr>
              <a:t>pembinaan</a:t>
            </a:r>
            <a:r>
              <a:rPr lang="en-US" sz="1500" dirty="0" smtClean="0">
                <a:latin typeface="+mj-lt"/>
              </a:rPr>
              <a:t> </a:t>
            </a:r>
            <a:r>
              <a:rPr lang="en-US" sz="1500" dirty="0" err="1" smtClean="0">
                <a:latin typeface="+mj-lt"/>
              </a:rPr>
              <a:t>kemasyarakatan</a:t>
            </a:r>
            <a:r>
              <a:rPr lang="en-US" sz="1500" dirty="0" smtClean="0">
                <a:latin typeface="+mj-lt"/>
              </a:rPr>
              <a:t> </a:t>
            </a:r>
            <a:r>
              <a:rPr lang="en-US" sz="1500" dirty="0" err="1" smtClean="0">
                <a:latin typeface="+mj-lt"/>
              </a:rPr>
              <a:t>khususnya</a:t>
            </a:r>
            <a:r>
              <a:rPr lang="en-US" sz="1500" dirty="0" smtClean="0">
                <a:latin typeface="+mj-lt"/>
              </a:rPr>
              <a:t> </a:t>
            </a:r>
            <a:r>
              <a:rPr lang="en-US" sz="1500" dirty="0" err="1" smtClean="0">
                <a:latin typeface="+mj-lt"/>
              </a:rPr>
              <a:t>bagi</a:t>
            </a:r>
            <a:r>
              <a:rPr lang="en-US" sz="1500" dirty="0" smtClean="0">
                <a:latin typeface="+mj-lt"/>
              </a:rPr>
              <a:t> </a:t>
            </a:r>
            <a:r>
              <a:rPr lang="en-US" sz="1500" dirty="0" err="1" smtClean="0">
                <a:latin typeface="+mj-lt"/>
              </a:rPr>
              <a:t>umat</a:t>
            </a:r>
            <a:r>
              <a:rPr lang="en-US" sz="1500" dirty="0" smtClean="0">
                <a:latin typeface="+mj-lt"/>
              </a:rPr>
              <a:t> Islam, </a:t>
            </a:r>
            <a:r>
              <a:rPr lang="en-US" sz="1500" b="1" dirty="0" err="1" smtClean="0">
                <a:latin typeface="+mj-lt"/>
              </a:rPr>
              <a:t>Pemerintah</a:t>
            </a:r>
            <a:r>
              <a:rPr lang="en-US" sz="1500" b="1" dirty="0" smtClean="0">
                <a:latin typeface="+mj-lt"/>
              </a:rPr>
              <a:t> </a:t>
            </a:r>
            <a:r>
              <a:rPr lang="en-US" sz="1500" b="1" dirty="0" err="1" smtClean="0">
                <a:latin typeface="+mj-lt"/>
              </a:rPr>
              <a:t>Provinsi</a:t>
            </a:r>
            <a:r>
              <a:rPr lang="en-US" sz="1500" b="1" dirty="0" smtClean="0">
                <a:latin typeface="+mj-lt"/>
              </a:rPr>
              <a:t> DKI Jakarta </a:t>
            </a:r>
            <a:r>
              <a:rPr lang="en-US" sz="1500" b="1" dirty="0" err="1" smtClean="0">
                <a:latin typeface="+mj-lt"/>
              </a:rPr>
              <a:t>telah</a:t>
            </a:r>
            <a:r>
              <a:rPr lang="en-US" sz="1500" b="1" dirty="0" smtClean="0">
                <a:latin typeface="+mj-lt"/>
              </a:rPr>
              <a:t> </a:t>
            </a:r>
            <a:r>
              <a:rPr lang="en-US" sz="1500" b="1" dirty="0" err="1" smtClean="0">
                <a:latin typeface="+mj-lt"/>
              </a:rPr>
              <a:t>membentuk</a:t>
            </a:r>
            <a:r>
              <a:rPr lang="en-US" sz="1500" b="1" dirty="0" smtClean="0">
                <a:latin typeface="+mj-lt"/>
              </a:rPr>
              <a:t> </a:t>
            </a:r>
            <a:r>
              <a:rPr lang="en-US" sz="1500" b="1" dirty="0" err="1" smtClean="0">
                <a:latin typeface="+mj-lt"/>
              </a:rPr>
              <a:t>Pusat</a:t>
            </a:r>
            <a:r>
              <a:rPr lang="en-US" sz="1500" b="1" dirty="0" smtClean="0">
                <a:latin typeface="+mj-lt"/>
              </a:rPr>
              <a:t> </a:t>
            </a:r>
            <a:r>
              <a:rPr lang="en-US" sz="1500" b="1" dirty="0" err="1" smtClean="0">
                <a:latin typeface="+mj-lt"/>
              </a:rPr>
              <a:t>Pengkajian</a:t>
            </a:r>
            <a:r>
              <a:rPr lang="en-US" sz="1500" b="1" dirty="0" smtClean="0">
                <a:latin typeface="+mj-lt"/>
              </a:rPr>
              <a:t> </a:t>
            </a:r>
            <a:r>
              <a:rPr lang="en-US" sz="1500" b="1" dirty="0" err="1" smtClean="0">
                <a:latin typeface="+mj-lt"/>
              </a:rPr>
              <a:t>dan</a:t>
            </a:r>
            <a:r>
              <a:rPr lang="en-US" sz="1500" b="1" dirty="0" smtClean="0">
                <a:latin typeface="+mj-lt"/>
              </a:rPr>
              <a:t> </a:t>
            </a:r>
            <a:r>
              <a:rPr lang="en-US" sz="1500" b="1" dirty="0" err="1" smtClean="0">
                <a:latin typeface="+mj-lt"/>
              </a:rPr>
              <a:t>Pengembangan</a:t>
            </a:r>
            <a:r>
              <a:rPr lang="en-US" sz="1500" b="1" dirty="0" smtClean="0">
                <a:latin typeface="+mj-lt"/>
              </a:rPr>
              <a:t> Islam Jakarta (Jakarta Islamic Centre)</a:t>
            </a:r>
            <a:r>
              <a:rPr lang="en-US" sz="1500" dirty="0" smtClean="0">
                <a:latin typeface="+mj-lt"/>
              </a:rPr>
              <a:t> yang </a:t>
            </a:r>
            <a:r>
              <a:rPr lang="en-US" sz="1500" dirty="0" err="1" smtClean="0">
                <a:latin typeface="+mj-lt"/>
              </a:rPr>
              <a:t>mewadahi</a:t>
            </a:r>
            <a:r>
              <a:rPr lang="en-US" sz="1500" dirty="0" smtClean="0">
                <a:latin typeface="+mj-lt"/>
              </a:rPr>
              <a:t> </a:t>
            </a:r>
            <a:r>
              <a:rPr lang="en-US" sz="1500" dirty="0" err="1" smtClean="0">
                <a:latin typeface="+mj-lt"/>
              </a:rPr>
              <a:t>berbagai</a:t>
            </a:r>
            <a:r>
              <a:rPr lang="en-US" sz="1500" dirty="0" smtClean="0">
                <a:latin typeface="+mj-lt"/>
              </a:rPr>
              <a:t> </a:t>
            </a:r>
            <a:r>
              <a:rPr lang="en-US" sz="1500" dirty="0" err="1" smtClean="0">
                <a:latin typeface="+mj-lt"/>
              </a:rPr>
              <a:t>kegiatan</a:t>
            </a:r>
            <a:r>
              <a:rPr lang="en-US" sz="1500" dirty="0" smtClean="0">
                <a:latin typeface="+mj-lt"/>
              </a:rPr>
              <a:t> mental spiritual di </a:t>
            </a:r>
            <a:r>
              <a:rPr lang="en-US" sz="1500" dirty="0" err="1" smtClean="0">
                <a:latin typeface="+mj-lt"/>
              </a:rPr>
              <a:t>bidang</a:t>
            </a:r>
            <a:r>
              <a:rPr lang="en-US" sz="1500" dirty="0" smtClean="0">
                <a:latin typeface="+mj-lt"/>
              </a:rPr>
              <a:t> </a:t>
            </a:r>
            <a:r>
              <a:rPr lang="en-US" sz="1500" dirty="0" err="1" smtClean="0">
                <a:latin typeface="+mj-lt"/>
              </a:rPr>
              <a:t>keagamaan</a:t>
            </a:r>
            <a:r>
              <a:rPr lang="en-US" sz="1500" dirty="0" smtClean="0">
                <a:latin typeface="+mj-lt"/>
              </a:rPr>
              <a:t> Islam </a:t>
            </a:r>
            <a:r>
              <a:rPr lang="en-US" sz="1500" dirty="0" err="1" smtClean="0">
                <a:latin typeface="+mj-lt"/>
              </a:rPr>
              <a:t>baik</a:t>
            </a:r>
            <a:r>
              <a:rPr lang="en-US" sz="1500" dirty="0" smtClean="0">
                <a:latin typeface="+mj-lt"/>
              </a:rPr>
              <a:t> </a:t>
            </a:r>
            <a:r>
              <a:rPr lang="en-US" sz="1500" dirty="0" err="1" smtClean="0">
                <a:latin typeface="+mj-lt"/>
              </a:rPr>
              <a:t>oleh</a:t>
            </a:r>
            <a:r>
              <a:rPr lang="en-US" sz="1500" dirty="0" smtClean="0">
                <a:latin typeface="+mj-lt"/>
              </a:rPr>
              <a:t> </a:t>
            </a:r>
            <a:r>
              <a:rPr lang="en-US" sz="1500" dirty="0" err="1" smtClean="0">
                <a:latin typeface="+mj-lt"/>
              </a:rPr>
              <a:t>Pemerintah</a:t>
            </a:r>
            <a:r>
              <a:rPr lang="en-US" sz="1500" dirty="0" smtClean="0">
                <a:latin typeface="+mj-lt"/>
              </a:rPr>
              <a:t> Daerah, </a:t>
            </a:r>
            <a:r>
              <a:rPr lang="en-US" sz="1500" dirty="0" err="1" smtClean="0">
                <a:latin typeface="+mj-lt"/>
              </a:rPr>
              <a:t>masyarakat</a:t>
            </a:r>
            <a:r>
              <a:rPr lang="en-US" sz="1500" dirty="0" smtClean="0">
                <a:latin typeface="+mj-lt"/>
              </a:rPr>
              <a:t> </a:t>
            </a:r>
            <a:r>
              <a:rPr lang="en-US" sz="1500" dirty="0" err="1" smtClean="0">
                <a:latin typeface="+mj-lt"/>
              </a:rPr>
              <a:t>dan</a:t>
            </a:r>
            <a:r>
              <a:rPr lang="en-US" sz="1500" dirty="0" smtClean="0">
                <a:latin typeface="+mj-lt"/>
              </a:rPr>
              <a:t> </a:t>
            </a:r>
            <a:r>
              <a:rPr lang="en-US" sz="1500" dirty="0" err="1" smtClean="0">
                <a:latin typeface="+mj-lt"/>
              </a:rPr>
              <a:t>pemangku</a:t>
            </a:r>
            <a:r>
              <a:rPr lang="en-US" sz="1500" dirty="0" smtClean="0">
                <a:latin typeface="+mj-lt"/>
              </a:rPr>
              <a:t> </a:t>
            </a:r>
            <a:r>
              <a:rPr lang="en-US" sz="1500" dirty="0" err="1" smtClean="0">
                <a:latin typeface="+mj-lt"/>
              </a:rPr>
              <a:t>kepentingan</a:t>
            </a:r>
            <a:r>
              <a:rPr lang="en-US" sz="1500" dirty="0" smtClean="0">
                <a:latin typeface="+mj-lt"/>
              </a:rPr>
              <a:t>.</a:t>
            </a:r>
            <a:endParaRPr lang="en-US" sz="1500" dirty="0" smtClean="0">
              <a:latin typeface="+mj-lt"/>
            </a:endParaRPr>
          </a:p>
          <a:p>
            <a:pPr algn="just" fontAlgn="auto">
              <a:spcBef>
                <a:spcPts val="0"/>
              </a:spcBef>
              <a:spcAft>
                <a:spcPts val="0"/>
              </a:spcAft>
              <a:defRPr/>
            </a:pPr>
            <a:endParaRPr lang="id-ID" sz="1500" dirty="0" smtClean="0">
              <a:latin typeface="+mj-lt"/>
            </a:endParaRPr>
          </a:p>
          <a:p>
            <a:pPr marL="273050" indent="-273050" algn="just" fontAlgn="auto">
              <a:spcBef>
                <a:spcPts val="0"/>
              </a:spcBef>
              <a:spcAft>
                <a:spcPts val="0"/>
              </a:spcAft>
              <a:buFont typeface="Wingdings" panose="05000000000000000000" pitchFamily="2" charset="2"/>
              <a:buChar char="v"/>
              <a:defRPr/>
            </a:pPr>
            <a:r>
              <a:rPr lang="en-US" sz="1500" b="1" dirty="0" err="1" smtClean="0">
                <a:latin typeface="+mj-lt"/>
              </a:rPr>
              <a:t>Peraturan</a:t>
            </a:r>
            <a:r>
              <a:rPr lang="en-US" sz="1500" b="1" dirty="0" smtClean="0">
                <a:latin typeface="+mj-lt"/>
              </a:rPr>
              <a:t> </a:t>
            </a:r>
            <a:r>
              <a:rPr lang="en-US" sz="1500" b="1" dirty="0" err="1" smtClean="0">
                <a:latin typeface="+mj-lt"/>
              </a:rPr>
              <a:t>Gubernur</a:t>
            </a:r>
            <a:r>
              <a:rPr lang="en-US" sz="1500" b="1" dirty="0" smtClean="0">
                <a:latin typeface="+mj-lt"/>
              </a:rPr>
              <a:t> Prov. DKI Jakarta  </a:t>
            </a:r>
            <a:r>
              <a:rPr lang="en-US" sz="1500" b="1" dirty="0" err="1" smtClean="0">
                <a:latin typeface="+mj-lt"/>
              </a:rPr>
              <a:t>Nomor</a:t>
            </a:r>
            <a:r>
              <a:rPr lang="en-US" sz="1500" b="1" dirty="0" smtClean="0">
                <a:latin typeface="+mj-lt"/>
              </a:rPr>
              <a:t> 49 </a:t>
            </a:r>
            <a:r>
              <a:rPr lang="en-US" sz="1500" b="1" dirty="0" err="1" smtClean="0">
                <a:latin typeface="+mj-lt"/>
              </a:rPr>
              <a:t>Tahun</a:t>
            </a:r>
            <a:r>
              <a:rPr lang="en-US" sz="1500" b="1" dirty="0" smtClean="0">
                <a:latin typeface="+mj-lt"/>
              </a:rPr>
              <a:t> 2011 </a:t>
            </a:r>
            <a:r>
              <a:rPr lang="en-US" sz="1500" b="1" dirty="0" err="1" smtClean="0">
                <a:latin typeface="+mj-lt"/>
              </a:rPr>
              <a:t>tersebut</a:t>
            </a:r>
            <a:r>
              <a:rPr lang="en-US" sz="1500" b="1" dirty="0" smtClean="0">
                <a:latin typeface="+mj-lt"/>
              </a:rPr>
              <a:t> </a:t>
            </a:r>
            <a:r>
              <a:rPr lang="en-US" sz="1500" b="1" dirty="0" err="1" smtClean="0">
                <a:latin typeface="+mj-lt"/>
              </a:rPr>
              <a:t>tidak</a:t>
            </a:r>
            <a:r>
              <a:rPr lang="en-US" sz="1500" b="1" dirty="0" smtClean="0">
                <a:latin typeface="+mj-lt"/>
              </a:rPr>
              <a:t> </a:t>
            </a:r>
            <a:r>
              <a:rPr lang="en-US" sz="1500" b="1" dirty="0" err="1" smtClean="0">
                <a:latin typeface="+mj-lt"/>
              </a:rPr>
              <a:t>cukup</a:t>
            </a:r>
            <a:r>
              <a:rPr lang="en-US" sz="1500" b="1" dirty="0" smtClean="0">
                <a:latin typeface="+mj-lt"/>
              </a:rPr>
              <a:t> </a:t>
            </a:r>
            <a:r>
              <a:rPr lang="en-US" sz="1500" b="1" dirty="0" err="1" smtClean="0">
                <a:latin typeface="+mj-lt"/>
              </a:rPr>
              <a:t>memadai</a:t>
            </a:r>
            <a:r>
              <a:rPr lang="en-US" sz="1500" b="1" dirty="0" smtClean="0">
                <a:latin typeface="+mj-lt"/>
              </a:rPr>
              <a:t> </a:t>
            </a:r>
            <a:r>
              <a:rPr lang="en-US" sz="1500" b="1" dirty="0" err="1" smtClean="0">
                <a:latin typeface="+mj-lt"/>
              </a:rPr>
              <a:t>untuk</a:t>
            </a:r>
            <a:r>
              <a:rPr lang="en-US" sz="1500" b="1" dirty="0" smtClean="0">
                <a:latin typeface="+mj-lt"/>
              </a:rPr>
              <a:t> </a:t>
            </a:r>
            <a:r>
              <a:rPr lang="en-US" sz="1500" b="1" dirty="0" err="1" smtClean="0">
                <a:latin typeface="+mj-lt"/>
              </a:rPr>
              <a:t>mewadahi</a:t>
            </a:r>
            <a:r>
              <a:rPr lang="en-US" sz="1500" b="1" dirty="0" smtClean="0">
                <a:latin typeface="+mj-lt"/>
              </a:rPr>
              <a:t> </a:t>
            </a:r>
            <a:r>
              <a:rPr lang="en-US" sz="1500" b="1" dirty="0" err="1" smtClean="0">
                <a:latin typeface="+mj-lt"/>
              </a:rPr>
              <a:t>dan</a:t>
            </a:r>
            <a:r>
              <a:rPr lang="en-US" sz="1500" b="1" dirty="0" smtClean="0">
                <a:latin typeface="+mj-lt"/>
              </a:rPr>
              <a:t> </a:t>
            </a:r>
            <a:r>
              <a:rPr lang="en-US" sz="1500" b="1" dirty="0" err="1" smtClean="0">
                <a:latin typeface="+mj-lt"/>
              </a:rPr>
              <a:t>mendukung</a:t>
            </a:r>
            <a:r>
              <a:rPr lang="en-US" sz="1500" b="1" dirty="0" smtClean="0">
                <a:latin typeface="+mj-lt"/>
              </a:rPr>
              <a:t> </a:t>
            </a:r>
            <a:r>
              <a:rPr lang="en-US" sz="1500" b="1" dirty="0" err="1" smtClean="0">
                <a:latin typeface="+mj-lt"/>
              </a:rPr>
              <a:t>perkembangan</a:t>
            </a:r>
            <a:r>
              <a:rPr lang="en-US" sz="1500" b="1" dirty="0" smtClean="0">
                <a:latin typeface="+mj-lt"/>
              </a:rPr>
              <a:t> </a:t>
            </a:r>
            <a:r>
              <a:rPr lang="en-US" sz="1500" b="1" dirty="0" err="1" smtClean="0">
                <a:latin typeface="+mj-lt"/>
              </a:rPr>
              <a:t>kegiatan</a:t>
            </a:r>
            <a:r>
              <a:rPr lang="en-US" sz="1500" dirty="0" smtClean="0">
                <a:latin typeface="+mj-lt"/>
              </a:rPr>
              <a:t> </a:t>
            </a:r>
            <a:r>
              <a:rPr lang="en-US" sz="1500" dirty="0" err="1" smtClean="0">
                <a:latin typeface="+mj-lt"/>
              </a:rPr>
              <a:t>Lembaga</a:t>
            </a:r>
            <a:r>
              <a:rPr lang="en-US" sz="1500" dirty="0" smtClean="0">
                <a:latin typeface="+mj-lt"/>
              </a:rPr>
              <a:t> </a:t>
            </a:r>
            <a:r>
              <a:rPr lang="en-US" sz="1500" dirty="0" err="1" smtClean="0">
                <a:latin typeface="+mj-lt"/>
              </a:rPr>
              <a:t>Pusat</a:t>
            </a:r>
            <a:r>
              <a:rPr lang="en-US" sz="1500" dirty="0" smtClean="0">
                <a:latin typeface="+mj-lt"/>
              </a:rPr>
              <a:t> </a:t>
            </a:r>
            <a:r>
              <a:rPr lang="en-US" sz="1500" dirty="0" err="1" smtClean="0">
                <a:latin typeface="+mj-lt"/>
              </a:rPr>
              <a:t>Pengkajian</a:t>
            </a:r>
            <a:r>
              <a:rPr lang="en-US" sz="1500" dirty="0" smtClean="0">
                <a:latin typeface="+mj-lt"/>
              </a:rPr>
              <a:t> </a:t>
            </a:r>
            <a:r>
              <a:rPr lang="en-US" sz="1500" dirty="0" err="1" smtClean="0">
                <a:latin typeface="+mj-lt"/>
              </a:rPr>
              <a:t>dan</a:t>
            </a:r>
            <a:r>
              <a:rPr lang="en-US" sz="1500" dirty="0" smtClean="0">
                <a:latin typeface="+mj-lt"/>
              </a:rPr>
              <a:t> </a:t>
            </a:r>
            <a:r>
              <a:rPr lang="en-US" sz="1500" dirty="0" err="1" smtClean="0">
                <a:latin typeface="+mj-lt"/>
              </a:rPr>
              <a:t>Pengembangan</a:t>
            </a:r>
            <a:r>
              <a:rPr lang="en-US" sz="1500" dirty="0" smtClean="0">
                <a:latin typeface="+mj-lt"/>
              </a:rPr>
              <a:t> Islam Jakarta (Jakarta Islamic Centre), </a:t>
            </a:r>
            <a:r>
              <a:rPr lang="en-US" sz="1500" dirty="0" err="1" smtClean="0">
                <a:latin typeface="+mj-lt"/>
              </a:rPr>
              <a:t>khususnya</a:t>
            </a:r>
            <a:r>
              <a:rPr lang="en-US" sz="1500" dirty="0" smtClean="0">
                <a:latin typeface="+mj-lt"/>
              </a:rPr>
              <a:t> </a:t>
            </a:r>
            <a:r>
              <a:rPr lang="en-US" sz="1500" dirty="0" err="1" smtClean="0">
                <a:latin typeface="+mj-lt"/>
              </a:rPr>
              <a:t>dalam</a:t>
            </a:r>
            <a:r>
              <a:rPr lang="en-US" sz="1500" dirty="0" smtClean="0">
                <a:latin typeface="+mj-lt"/>
              </a:rPr>
              <a:t> </a:t>
            </a:r>
            <a:r>
              <a:rPr lang="en-US" sz="1500" dirty="0" err="1" smtClean="0">
                <a:latin typeface="+mj-lt"/>
              </a:rPr>
              <a:t>hal</a:t>
            </a:r>
            <a:r>
              <a:rPr lang="en-US" sz="1500" dirty="0" smtClean="0">
                <a:latin typeface="+mj-lt"/>
              </a:rPr>
              <a:t> </a:t>
            </a:r>
            <a:r>
              <a:rPr lang="en-US" sz="1500" dirty="0" err="1" smtClean="0">
                <a:latin typeface="+mj-lt"/>
              </a:rPr>
              <a:t>penguatan</a:t>
            </a:r>
            <a:r>
              <a:rPr lang="en-US" sz="1500" dirty="0" smtClean="0">
                <a:latin typeface="+mj-lt"/>
              </a:rPr>
              <a:t> </a:t>
            </a:r>
            <a:r>
              <a:rPr lang="en-US" sz="1500" dirty="0" err="1" smtClean="0">
                <a:latin typeface="+mj-lt"/>
              </a:rPr>
              <a:t>kelembagaan</a:t>
            </a:r>
            <a:r>
              <a:rPr lang="en-US" sz="1500" dirty="0" smtClean="0">
                <a:latin typeface="+mj-lt"/>
              </a:rPr>
              <a:t>, </a:t>
            </a:r>
            <a:r>
              <a:rPr lang="en-US" sz="1500" dirty="0" err="1" smtClean="0">
                <a:latin typeface="+mj-lt"/>
              </a:rPr>
              <a:t>keuangan</a:t>
            </a:r>
            <a:r>
              <a:rPr lang="en-US" sz="1500" dirty="0" smtClean="0">
                <a:latin typeface="+mj-lt"/>
              </a:rPr>
              <a:t>, </a:t>
            </a:r>
            <a:r>
              <a:rPr lang="en-US" sz="1500" dirty="0" err="1" smtClean="0">
                <a:latin typeface="+mj-lt"/>
              </a:rPr>
              <a:t>aset</a:t>
            </a:r>
            <a:r>
              <a:rPr lang="en-US" sz="1500" dirty="0" smtClean="0">
                <a:latin typeface="+mj-lt"/>
              </a:rPr>
              <a:t> </a:t>
            </a:r>
            <a:r>
              <a:rPr lang="en-US" sz="1500" dirty="0" err="1" smtClean="0">
                <a:latin typeface="+mj-lt"/>
              </a:rPr>
              <a:t>dan</a:t>
            </a:r>
            <a:r>
              <a:rPr lang="en-US" sz="1500" dirty="0" smtClean="0">
                <a:latin typeface="+mj-lt"/>
              </a:rPr>
              <a:t> </a:t>
            </a:r>
            <a:r>
              <a:rPr lang="en-US" sz="1500" dirty="0" err="1" smtClean="0">
                <a:latin typeface="+mj-lt"/>
              </a:rPr>
              <a:t>personil</a:t>
            </a:r>
            <a:r>
              <a:rPr lang="en-US" sz="1500" dirty="0" smtClean="0">
                <a:latin typeface="+mj-lt"/>
              </a:rPr>
              <a:t>.</a:t>
            </a:r>
            <a:endParaRPr lang="en-US" sz="1500" dirty="0" smtClean="0">
              <a:latin typeface="+mj-lt"/>
            </a:endParaRPr>
          </a:p>
          <a:p>
            <a:pPr algn="just" fontAlgn="auto">
              <a:spcBef>
                <a:spcPts val="0"/>
              </a:spcBef>
              <a:spcAft>
                <a:spcPts val="0"/>
              </a:spcAft>
              <a:defRPr/>
            </a:pPr>
            <a:endParaRPr lang="id-ID" sz="1500" dirty="0" smtClean="0">
              <a:latin typeface="+mj-lt"/>
            </a:endParaRPr>
          </a:p>
          <a:p>
            <a:pPr marL="273050" indent="-273050" algn="just" fontAlgn="auto">
              <a:spcBef>
                <a:spcPts val="0"/>
              </a:spcBef>
              <a:spcAft>
                <a:spcPts val="0"/>
              </a:spcAft>
              <a:buFont typeface="Wingdings" panose="05000000000000000000" pitchFamily="2" charset="2"/>
              <a:buChar char="v"/>
              <a:defRPr/>
            </a:pPr>
            <a:r>
              <a:rPr lang="en-US" sz="1500" dirty="0" err="1" smtClean="0">
                <a:latin typeface="+mj-lt"/>
              </a:rPr>
              <a:t>Berkenaan</a:t>
            </a:r>
            <a:r>
              <a:rPr lang="en-US" sz="1500" dirty="0" smtClean="0">
                <a:latin typeface="+mj-lt"/>
              </a:rPr>
              <a:t> </a:t>
            </a:r>
            <a:r>
              <a:rPr lang="en-US" sz="1500" dirty="0" err="1" smtClean="0">
                <a:latin typeface="+mj-lt"/>
              </a:rPr>
              <a:t>dengan</a:t>
            </a:r>
            <a:r>
              <a:rPr lang="en-US" sz="1500" dirty="0" smtClean="0">
                <a:latin typeface="+mj-lt"/>
              </a:rPr>
              <a:t> </a:t>
            </a:r>
            <a:r>
              <a:rPr lang="en-US" sz="1500" dirty="0" err="1" smtClean="0">
                <a:latin typeface="+mj-lt"/>
              </a:rPr>
              <a:t>keberlangsungan</a:t>
            </a:r>
            <a:r>
              <a:rPr lang="en-US" sz="1500" dirty="0" smtClean="0">
                <a:latin typeface="+mj-lt"/>
              </a:rPr>
              <a:t> </a:t>
            </a:r>
            <a:r>
              <a:rPr lang="en-US" sz="1500" dirty="0" err="1" smtClean="0">
                <a:latin typeface="+mj-lt"/>
              </a:rPr>
              <a:t>kegiatan</a:t>
            </a:r>
            <a:r>
              <a:rPr lang="en-US" sz="1500" dirty="0" smtClean="0">
                <a:latin typeface="+mj-lt"/>
              </a:rPr>
              <a:t> </a:t>
            </a:r>
            <a:r>
              <a:rPr lang="en-US" sz="1500" dirty="0" err="1" smtClean="0">
                <a:latin typeface="+mj-lt"/>
              </a:rPr>
              <a:t>Lembaga</a:t>
            </a:r>
            <a:r>
              <a:rPr lang="en-US" sz="1500" dirty="0" smtClean="0">
                <a:latin typeface="+mj-lt"/>
              </a:rPr>
              <a:t> </a:t>
            </a:r>
            <a:r>
              <a:rPr lang="en-US" sz="1500" dirty="0" err="1" smtClean="0">
                <a:latin typeface="+mj-lt"/>
              </a:rPr>
              <a:t>Pusat</a:t>
            </a:r>
            <a:r>
              <a:rPr lang="en-US" sz="1500" dirty="0" smtClean="0">
                <a:latin typeface="+mj-lt"/>
              </a:rPr>
              <a:t> </a:t>
            </a:r>
            <a:r>
              <a:rPr lang="en-US" sz="1500" dirty="0" err="1" smtClean="0">
                <a:latin typeface="+mj-lt"/>
              </a:rPr>
              <a:t>Pengkajian</a:t>
            </a:r>
            <a:r>
              <a:rPr lang="en-US" sz="1500" dirty="0" smtClean="0">
                <a:latin typeface="+mj-lt"/>
              </a:rPr>
              <a:t> </a:t>
            </a:r>
            <a:r>
              <a:rPr lang="en-US" sz="1500" dirty="0" err="1" smtClean="0">
                <a:latin typeface="+mj-lt"/>
              </a:rPr>
              <a:t>dan</a:t>
            </a:r>
            <a:r>
              <a:rPr lang="en-US" sz="1500" dirty="0" smtClean="0">
                <a:latin typeface="+mj-lt"/>
              </a:rPr>
              <a:t> </a:t>
            </a:r>
            <a:r>
              <a:rPr lang="en-US" sz="1500" dirty="0" err="1" smtClean="0">
                <a:latin typeface="+mj-lt"/>
              </a:rPr>
              <a:t>Pengembangan</a:t>
            </a:r>
            <a:r>
              <a:rPr lang="en-US" sz="1500" dirty="0" smtClean="0">
                <a:latin typeface="+mj-lt"/>
              </a:rPr>
              <a:t> Islam Jakarta (Jakarta Islamic Centre) </a:t>
            </a:r>
            <a:r>
              <a:rPr lang="en-US" sz="1500" dirty="0" err="1" smtClean="0">
                <a:latin typeface="+mj-lt"/>
              </a:rPr>
              <a:t>sekaligus</a:t>
            </a:r>
            <a:r>
              <a:rPr lang="en-US" sz="1500" dirty="0" smtClean="0">
                <a:latin typeface="+mj-lt"/>
              </a:rPr>
              <a:t> </a:t>
            </a:r>
            <a:r>
              <a:rPr lang="en-US" sz="1500" dirty="0" err="1" smtClean="0">
                <a:latin typeface="+mj-lt"/>
              </a:rPr>
              <a:t>untuk</a:t>
            </a:r>
            <a:r>
              <a:rPr lang="en-US" sz="1500" dirty="0" smtClean="0">
                <a:latin typeface="+mj-lt"/>
              </a:rPr>
              <a:t> </a:t>
            </a:r>
            <a:r>
              <a:rPr lang="en-US" sz="1500" dirty="0" err="1" smtClean="0">
                <a:latin typeface="+mj-lt"/>
              </a:rPr>
              <a:t>penyelesaian</a:t>
            </a:r>
            <a:r>
              <a:rPr lang="en-US" sz="1500" dirty="0" smtClean="0">
                <a:latin typeface="+mj-lt"/>
              </a:rPr>
              <a:t> </a:t>
            </a:r>
            <a:r>
              <a:rPr lang="en-US" sz="1500" dirty="0" err="1" smtClean="0">
                <a:latin typeface="+mj-lt"/>
              </a:rPr>
              <a:t>kendala</a:t>
            </a:r>
            <a:r>
              <a:rPr lang="en-US" sz="1500" dirty="0" smtClean="0">
                <a:latin typeface="+mj-lt"/>
              </a:rPr>
              <a:t> yang </a:t>
            </a:r>
            <a:r>
              <a:rPr lang="en-US" sz="1500" dirty="0" err="1" smtClean="0">
                <a:latin typeface="+mj-lt"/>
              </a:rPr>
              <a:t>ada</a:t>
            </a:r>
            <a:r>
              <a:rPr lang="en-US" sz="1500" dirty="0" smtClean="0">
                <a:latin typeface="+mj-lt"/>
              </a:rPr>
              <a:t> </a:t>
            </a:r>
            <a:r>
              <a:rPr lang="en-US" sz="1500" dirty="0" err="1" smtClean="0">
                <a:latin typeface="+mj-lt"/>
              </a:rPr>
              <a:t>serta</a:t>
            </a:r>
            <a:r>
              <a:rPr lang="en-US" sz="1500" dirty="0" smtClean="0">
                <a:latin typeface="+mj-lt"/>
              </a:rPr>
              <a:t> </a:t>
            </a:r>
            <a:r>
              <a:rPr lang="en-US" sz="1500" dirty="0" err="1" smtClean="0">
                <a:latin typeface="+mj-lt"/>
              </a:rPr>
              <a:t>melakukan</a:t>
            </a:r>
            <a:r>
              <a:rPr lang="en-US" sz="1500" dirty="0" smtClean="0">
                <a:latin typeface="+mj-lt"/>
              </a:rPr>
              <a:t> </a:t>
            </a:r>
            <a:r>
              <a:rPr lang="en-US" sz="1500" b="1" dirty="0" err="1" smtClean="0">
                <a:latin typeface="+mj-lt"/>
              </a:rPr>
              <a:t>tertib</a:t>
            </a:r>
            <a:r>
              <a:rPr lang="en-US" sz="1500" b="1" dirty="0" smtClean="0">
                <a:latin typeface="+mj-lt"/>
              </a:rPr>
              <a:t> </a:t>
            </a:r>
            <a:r>
              <a:rPr lang="en-US" sz="1500" b="1" dirty="0" err="1" smtClean="0">
                <a:latin typeface="+mj-lt"/>
              </a:rPr>
              <a:t>administrasi</a:t>
            </a:r>
            <a:r>
              <a:rPr lang="en-US" sz="1500" b="1" dirty="0" smtClean="0">
                <a:latin typeface="+mj-lt"/>
              </a:rPr>
              <a:t> </a:t>
            </a:r>
            <a:r>
              <a:rPr lang="en-US" sz="1500" b="1" dirty="0" err="1" smtClean="0">
                <a:latin typeface="+mj-lt"/>
              </a:rPr>
              <a:t>terkait</a:t>
            </a:r>
            <a:r>
              <a:rPr lang="en-US" sz="1500" b="1" dirty="0" smtClean="0">
                <a:latin typeface="+mj-lt"/>
              </a:rPr>
              <a:t> </a:t>
            </a:r>
            <a:r>
              <a:rPr lang="en-US" sz="1500" b="1" dirty="0" err="1" smtClean="0">
                <a:latin typeface="+mj-lt"/>
              </a:rPr>
              <a:t>kelembagaan</a:t>
            </a:r>
            <a:r>
              <a:rPr lang="en-US" sz="1500" b="1" dirty="0" smtClean="0">
                <a:latin typeface="+mj-lt"/>
              </a:rPr>
              <a:t>, </a:t>
            </a:r>
            <a:r>
              <a:rPr lang="en-US" sz="1500" b="1" dirty="0" err="1" smtClean="0">
                <a:latin typeface="+mj-lt"/>
              </a:rPr>
              <a:t>keuangan</a:t>
            </a:r>
            <a:r>
              <a:rPr lang="en-US" sz="1500" b="1" dirty="0" smtClean="0">
                <a:latin typeface="+mj-lt"/>
              </a:rPr>
              <a:t>, </a:t>
            </a:r>
            <a:r>
              <a:rPr lang="en-US" sz="1500" b="1" dirty="0" err="1" smtClean="0">
                <a:latin typeface="+mj-lt"/>
              </a:rPr>
              <a:t>aset</a:t>
            </a:r>
            <a:r>
              <a:rPr lang="en-US" sz="1500" b="1" dirty="0" smtClean="0">
                <a:latin typeface="+mj-lt"/>
              </a:rPr>
              <a:t> </a:t>
            </a:r>
            <a:r>
              <a:rPr lang="en-US" sz="1500" b="1" dirty="0" err="1" smtClean="0">
                <a:latin typeface="+mj-lt"/>
              </a:rPr>
              <a:t>dan</a:t>
            </a:r>
            <a:r>
              <a:rPr lang="en-US" sz="1500" b="1" dirty="0" smtClean="0">
                <a:latin typeface="+mj-lt"/>
              </a:rPr>
              <a:t> </a:t>
            </a:r>
            <a:r>
              <a:rPr lang="en-US" sz="1500" b="1" dirty="0" err="1" smtClean="0">
                <a:latin typeface="+mj-lt"/>
              </a:rPr>
              <a:t>personil</a:t>
            </a:r>
            <a:r>
              <a:rPr lang="en-US" sz="1500" dirty="0" smtClean="0">
                <a:latin typeface="+mj-lt"/>
              </a:rPr>
              <a:t>, </a:t>
            </a:r>
            <a:r>
              <a:rPr lang="en-US" sz="1500" dirty="0" err="1" smtClean="0">
                <a:latin typeface="+mj-lt"/>
              </a:rPr>
              <a:t>maka</a:t>
            </a:r>
            <a:r>
              <a:rPr lang="en-US" sz="1500" dirty="0" smtClean="0">
                <a:latin typeface="+mj-lt"/>
              </a:rPr>
              <a:t> </a:t>
            </a:r>
            <a:r>
              <a:rPr lang="en-US" sz="1500" dirty="0" err="1" smtClean="0">
                <a:latin typeface="+mj-lt"/>
              </a:rPr>
              <a:t>perlu</a:t>
            </a:r>
            <a:r>
              <a:rPr lang="en-US" sz="1500" dirty="0" smtClean="0">
                <a:latin typeface="+mj-lt"/>
              </a:rPr>
              <a:t> </a:t>
            </a:r>
            <a:r>
              <a:rPr lang="en-US" sz="1500" dirty="0" err="1" smtClean="0">
                <a:latin typeface="+mj-lt"/>
              </a:rPr>
              <a:t>ada</a:t>
            </a:r>
            <a:r>
              <a:rPr lang="en-US" sz="1500" dirty="0" smtClean="0">
                <a:latin typeface="+mj-lt"/>
              </a:rPr>
              <a:t> </a:t>
            </a:r>
            <a:r>
              <a:rPr lang="en-US" sz="1500" dirty="0" err="1" smtClean="0">
                <a:latin typeface="+mj-lt"/>
              </a:rPr>
              <a:t>peningkatan</a:t>
            </a:r>
            <a:r>
              <a:rPr lang="en-US" sz="1500" dirty="0" smtClean="0">
                <a:latin typeface="+mj-lt"/>
              </a:rPr>
              <a:t> </a:t>
            </a:r>
            <a:r>
              <a:rPr lang="en-US" sz="1500" dirty="0" err="1" smtClean="0">
                <a:latin typeface="+mj-lt"/>
              </a:rPr>
              <a:t>kebijakan</a:t>
            </a:r>
            <a:r>
              <a:rPr lang="en-US" sz="1500" dirty="0" smtClean="0">
                <a:latin typeface="+mj-lt"/>
              </a:rPr>
              <a:t> </a:t>
            </a:r>
            <a:r>
              <a:rPr lang="en-US" sz="1500" dirty="0" err="1" smtClean="0">
                <a:latin typeface="+mj-lt"/>
              </a:rPr>
              <a:t>dan</a:t>
            </a:r>
            <a:r>
              <a:rPr lang="en-US" sz="1500" dirty="0" smtClean="0">
                <a:latin typeface="+mj-lt"/>
              </a:rPr>
              <a:t> </a:t>
            </a:r>
            <a:r>
              <a:rPr lang="en-US" sz="1500" dirty="0" err="1" smtClean="0">
                <a:latin typeface="+mj-lt"/>
              </a:rPr>
              <a:t>wewenang</a:t>
            </a:r>
            <a:r>
              <a:rPr lang="en-US" sz="1500" dirty="0" smtClean="0">
                <a:latin typeface="+mj-lt"/>
              </a:rPr>
              <a:t> </a:t>
            </a:r>
            <a:r>
              <a:rPr lang="en-US" sz="1500" dirty="0" err="1" smtClean="0">
                <a:latin typeface="+mj-lt"/>
              </a:rPr>
              <a:t>dalam</a:t>
            </a:r>
            <a:r>
              <a:rPr lang="en-US" sz="1500" dirty="0" smtClean="0">
                <a:latin typeface="+mj-lt"/>
              </a:rPr>
              <a:t> </a:t>
            </a:r>
            <a:r>
              <a:rPr lang="en-US" sz="1500" dirty="0" err="1" smtClean="0">
                <a:latin typeface="+mj-lt"/>
              </a:rPr>
              <a:t>bentuk</a:t>
            </a:r>
            <a:r>
              <a:rPr lang="en-US" sz="1500" dirty="0" smtClean="0">
                <a:latin typeface="+mj-lt"/>
              </a:rPr>
              <a:t> </a:t>
            </a:r>
            <a:r>
              <a:rPr lang="en-US" sz="1500" dirty="0" err="1" smtClean="0">
                <a:latin typeface="+mj-lt"/>
              </a:rPr>
              <a:t>Peraturan</a:t>
            </a:r>
            <a:r>
              <a:rPr lang="en-US" sz="1500" dirty="0" smtClean="0">
                <a:latin typeface="+mj-lt"/>
              </a:rPr>
              <a:t> Daerah.</a:t>
            </a:r>
            <a:endParaRPr lang="en-US" sz="1500" dirty="0">
              <a:latin typeface="+mj-lt"/>
              <a:cs typeface="+mn-cs"/>
            </a:endParaRPr>
          </a:p>
        </p:txBody>
      </p:sp>
      <p:sp>
        <p:nvSpPr>
          <p:cNvPr id="14" name="TextBox 9"/>
          <p:cNvSpPr txBox="1">
            <a:spLocks noChangeArrowheads="1"/>
          </p:cNvSpPr>
          <p:nvPr/>
        </p:nvSpPr>
        <p:spPr bwMode="auto">
          <a:xfrm>
            <a:off x="2869014" y="140121"/>
            <a:ext cx="3065263" cy="646331"/>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Mukaddimah</a:t>
            </a:r>
            <a:endParaRPr lang="id-ID" sz="36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1" cy="6858000"/>
            <a:chOff x="0" y="0"/>
            <a:chExt cx="9144001" cy="6858000"/>
          </a:xfrm>
        </p:grpSpPr>
        <p:sp>
          <p:nvSpPr>
            <p:cNvPr id="13" name="Rectangle 12"/>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5" name="Picture 14"/>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5" name="Picture 9" descr="fungsi.jpg"/>
          <p:cNvPicPr>
            <a:picLocks noChangeAspect="1"/>
          </p:cNvPicPr>
          <p:nvPr/>
        </p:nvPicPr>
        <p:blipFill>
          <a:blip r:embed="rId3" cstate="print"/>
          <a:stretch>
            <a:fillRect/>
          </a:stretch>
        </p:blipFill>
        <p:spPr bwMode="auto">
          <a:xfrm>
            <a:off x="304800" y="2692328"/>
            <a:ext cx="3122538" cy="20846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8"/>
          <p:cNvSpPr txBox="1">
            <a:spLocks noChangeArrowheads="1"/>
          </p:cNvSpPr>
          <p:nvPr/>
        </p:nvSpPr>
        <p:spPr bwMode="auto">
          <a:xfrm>
            <a:off x="3505200" y="1447800"/>
            <a:ext cx="5257800" cy="4268861"/>
          </a:xfrm>
          <a:prstGeom prst="rect">
            <a:avLst/>
          </a:prstGeom>
          <a:noFill/>
          <a:ln w="9525">
            <a:noFill/>
            <a:miter lim="800000"/>
          </a:ln>
        </p:spPr>
        <p:txBody>
          <a:bodyPr wrap="square">
            <a:spAutoFit/>
          </a:bodyPr>
          <a:lstStyle/>
          <a:p>
            <a:pPr marL="273050" indent="-273050" fontAlgn="auto">
              <a:spcBef>
                <a:spcPts val="0"/>
              </a:spcBef>
              <a:spcAft>
                <a:spcPts val="0"/>
              </a:spcAft>
              <a:buFont typeface="Wingdings" panose="05000000000000000000" pitchFamily="2" charset="2"/>
              <a:buChar char="v"/>
              <a:defRPr/>
            </a:pPr>
            <a:r>
              <a:rPr lang="id-ID" sz="1600" b="1" dirty="0" smtClean="0">
                <a:latin typeface="+mj-lt"/>
                <a:cs typeface="+mn-cs"/>
              </a:rPr>
              <a:t>Nama resmi organisasi :</a:t>
            </a:r>
            <a:endParaRPr lang="id-ID" sz="1600" b="1" dirty="0" smtClean="0">
              <a:latin typeface="+mj-lt"/>
              <a:cs typeface="+mn-cs"/>
            </a:endParaRPr>
          </a:p>
          <a:p>
            <a:pPr marL="273050" indent="-273050" fontAlgn="auto">
              <a:spcBef>
                <a:spcPts val="0"/>
              </a:spcBef>
              <a:spcAft>
                <a:spcPts val="0"/>
              </a:spcAft>
              <a:defRPr/>
            </a:pPr>
            <a:r>
              <a:rPr lang="id-ID" sz="1600" dirty="0" smtClean="0">
                <a:latin typeface="+mj-lt"/>
                <a:cs typeface="+mn-cs"/>
              </a:rPr>
              <a:t>	</a:t>
            </a:r>
            <a:r>
              <a:rPr lang="id-ID" sz="1600" dirty="0" smtClean="0">
                <a:latin typeface="+mj-lt"/>
                <a:cs typeface="+mn-cs"/>
              </a:rPr>
              <a:t>PUSAT </a:t>
            </a:r>
            <a:r>
              <a:rPr lang="id-ID" sz="1600" dirty="0" smtClean="0">
                <a:latin typeface="+mj-lt"/>
                <a:cs typeface="+mn-cs"/>
              </a:rPr>
              <a:t>PENGKAJIAN DAN PENGEMBANGAN ISLAM JAKARTA  (JAKARTA ISLAMIC CENTRE)</a:t>
            </a:r>
            <a:endParaRPr lang="en-US" sz="1600" dirty="0" smtClean="0">
              <a:latin typeface="+mj-lt"/>
              <a:cs typeface="+mn-cs"/>
            </a:endParaRPr>
          </a:p>
          <a:p>
            <a:pPr marL="273050" indent="-273050" fontAlgn="auto">
              <a:spcBef>
                <a:spcPts val="0"/>
              </a:spcBef>
              <a:spcAft>
                <a:spcPts val="0"/>
              </a:spcAft>
              <a:defRPr/>
            </a:pPr>
            <a:r>
              <a:rPr lang="en-US" sz="1600" dirty="0" smtClean="0">
                <a:latin typeface="+mj-lt"/>
                <a:cs typeface="+mn-cs"/>
              </a:rPr>
              <a:t>	</a:t>
            </a:r>
            <a:endParaRPr lang="en-US" sz="1000" dirty="0" smtClean="0">
              <a:latin typeface="+mj-lt"/>
              <a:cs typeface="+mn-cs"/>
            </a:endParaRPr>
          </a:p>
          <a:p>
            <a:pPr marL="273050" indent="-273050" fontAlgn="auto">
              <a:spcBef>
                <a:spcPts val="0"/>
              </a:spcBef>
              <a:spcAft>
                <a:spcPts val="0"/>
              </a:spcAft>
              <a:buFont typeface="Wingdings" panose="05000000000000000000" pitchFamily="2" charset="2"/>
              <a:buChar char="v"/>
              <a:defRPr/>
            </a:pPr>
            <a:r>
              <a:rPr lang="id-ID" sz="1600" b="1" dirty="0" smtClean="0">
                <a:latin typeface="+mj-lt"/>
                <a:cs typeface="+mn-cs"/>
              </a:rPr>
              <a:t>Kedudukan :</a:t>
            </a:r>
            <a:endParaRPr lang="id-ID" sz="1600" b="1" dirty="0" smtClean="0">
              <a:latin typeface="+mj-lt"/>
              <a:cs typeface="+mn-cs"/>
            </a:endParaRPr>
          </a:p>
          <a:p>
            <a:pPr marL="273050" indent="-273050" fontAlgn="auto">
              <a:spcBef>
                <a:spcPts val="0"/>
              </a:spcBef>
              <a:spcAft>
                <a:spcPts val="0"/>
              </a:spcAft>
              <a:defRPr/>
            </a:pPr>
            <a:r>
              <a:rPr lang="id-ID" sz="1600" dirty="0" smtClean="0">
                <a:latin typeface="+mj-lt"/>
                <a:cs typeface="+mn-cs"/>
              </a:rPr>
              <a:t>	</a:t>
            </a:r>
            <a:r>
              <a:rPr lang="en-US" sz="1600" dirty="0" smtClean="0">
                <a:latin typeface="+mj-lt"/>
                <a:cs typeface="+mn-cs"/>
              </a:rPr>
              <a:t>ORGANISASI KWASI BENTUKAN </a:t>
            </a:r>
            <a:r>
              <a:rPr lang="id-ID" sz="1600" dirty="0" smtClean="0">
                <a:latin typeface="+mj-lt"/>
                <a:cs typeface="+mn-cs"/>
              </a:rPr>
              <a:t>PEMERINTAH </a:t>
            </a:r>
            <a:r>
              <a:rPr lang="id-ID" sz="1600" dirty="0" smtClean="0">
                <a:latin typeface="+mj-lt"/>
                <a:cs typeface="+mn-cs"/>
              </a:rPr>
              <a:t>PROVINSI DKI </a:t>
            </a:r>
            <a:r>
              <a:rPr lang="id-ID" sz="1600" dirty="0" smtClean="0">
                <a:latin typeface="+mj-lt"/>
                <a:cs typeface="+mn-cs"/>
              </a:rPr>
              <a:t>JAKARTA</a:t>
            </a:r>
            <a:r>
              <a:rPr lang="en-US" sz="1600" dirty="0">
                <a:latin typeface="+mj-lt"/>
                <a:cs typeface="+mn-cs"/>
              </a:rPr>
              <a:t> </a:t>
            </a:r>
            <a:r>
              <a:rPr lang="en-US" sz="1600" dirty="0" smtClean="0">
                <a:latin typeface="+mj-lt"/>
                <a:cs typeface="+mn-cs"/>
              </a:rPr>
              <a:t>TERDIRI MASYARAKAT DAN SKPD</a:t>
            </a:r>
            <a:endParaRPr lang="id-ID" sz="1600" dirty="0" smtClean="0">
              <a:latin typeface="+mj-lt"/>
              <a:cs typeface="+mn-cs"/>
            </a:endParaRPr>
          </a:p>
          <a:p>
            <a:pPr marL="273050" indent="-273050" fontAlgn="auto">
              <a:spcBef>
                <a:spcPts val="0"/>
              </a:spcBef>
              <a:spcAft>
                <a:spcPts val="0"/>
              </a:spcAft>
              <a:defRPr/>
            </a:pPr>
            <a:endParaRPr lang="id-ID" sz="700" dirty="0" smtClean="0">
              <a:latin typeface="+mj-lt"/>
              <a:cs typeface="+mn-cs"/>
            </a:endParaRPr>
          </a:p>
          <a:p>
            <a:pPr marL="273050" indent="-273050" fontAlgn="auto">
              <a:spcBef>
                <a:spcPts val="0"/>
              </a:spcBef>
              <a:spcAft>
                <a:spcPts val="0"/>
              </a:spcAft>
              <a:defRPr/>
            </a:pPr>
            <a:r>
              <a:rPr lang="id-ID" dirty="0" smtClean="0">
                <a:latin typeface="+mj-lt"/>
                <a:cs typeface="+mn-cs"/>
              </a:rPr>
              <a:t>	</a:t>
            </a:r>
            <a:endParaRPr lang="id-ID" sz="800" dirty="0" smtClean="0">
              <a:latin typeface="+mj-lt"/>
              <a:cs typeface="+mn-cs"/>
            </a:endParaRPr>
          </a:p>
          <a:p>
            <a:pPr marL="274320" lvl="0" indent="-274320" eaLnBrk="0" fontAlgn="auto" hangingPunct="0">
              <a:spcBef>
                <a:spcPct val="20000"/>
              </a:spcBef>
              <a:spcAft>
                <a:spcPts val="0"/>
              </a:spcAft>
              <a:buSzPct val="100000"/>
              <a:buFont typeface="Wingdings" panose="05000000000000000000" pitchFamily="2" charset="2"/>
              <a:buChar char="v"/>
              <a:defRPr/>
            </a:pPr>
            <a:r>
              <a:rPr lang="id-ID" sz="1600" b="1" dirty="0" smtClean="0">
                <a:latin typeface="+mj-lt"/>
              </a:rPr>
              <a:t>Pendirian :</a:t>
            </a:r>
            <a:endParaRPr lang="id-ID" sz="1600" b="1" dirty="0" smtClean="0">
              <a:latin typeface="+mj-lt"/>
            </a:endParaRPr>
          </a:p>
          <a:p>
            <a:pPr marL="274320" lvl="0" indent="-274320" eaLnBrk="0" fontAlgn="auto" hangingPunct="0">
              <a:spcBef>
                <a:spcPct val="20000"/>
              </a:spcBef>
              <a:spcAft>
                <a:spcPts val="0"/>
              </a:spcAft>
              <a:buClr>
                <a:srgbClr val="FF0000"/>
              </a:buClr>
              <a:buSzPct val="80000"/>
              <a:defRPr/>
            </a:pPr>
            <a:r>
              <a:rPr lang="id-ID" sz="1600" dirty="0" smtClean="0">
                <a:latin typeface="+mj-lt"/>
              </a:rPr>
              <a:t>	Jakarta Islamic Centre dibentuk oleh Pemerintah Provinsi DKI Jakarta berdasarkan Keputusan Gubernur DKI Jakarta No. 99 Tahun 200</a:t>
            </a:r>
            <a:r>
              <a:rPr lang="en-US" sz="1600" dirty="0" smtClean="0">
                <a:latin typeface="+mj-lt"/>
              </a:rPr>
              <a:t>3</a:t>
            </a:r>
            <a:r>
              <a:rPr lang="id-ID" sz="1600" dirty="0" smtClean="0">
                <a:latin typeface="+mj-lt"/>
              </a:rPr>
              <a:t> tentang Pembentukan, Organisasi dan Tata Kerja Pusat Pengkajian dan Pengembangan Islam Jakarta (Jakarta Islamic Centre)</a:t>
            </a:r>
            <a:r>
              <a:rPr lang="en-US" sz="1600" dirty="0" smtClean="0">
                <a:latin typeface="+mj-lt"/>
              </a:rPr>
              <a:t> </a:t>
            </a:r>
            <a:r>
              <a:rPr lang="en-US" sz="1600" dirty="0" err="1" smtClean="0">
                <a:latin typeface="+mj-lt"/>
              </a:rPr>
              <a:t>pada</a:t>
            </a:r>
            <a:r>
              <a:rPr lang="en-US" sz="1600" dirty="0" smtClean="0">
                <a:latin typeface="+mj-lt"/>
              </a:rPr>
              <a:t> </a:t>
            </a:r>
            <a:r>
              <a:rPr lang="en-US" sz="1600" dirty="0" err="1" smtClean="0">
                <a:latin typeface="+mj-lt"/>
              </a:rPr>
              <a:t>tanggal</a:t>
            </a:r>
            <a:r>
              <a:rPr lang="en-US" sz="1600" dirty="0" smtClean="0">
                <a:latin typeface="+mj-lt"/>
              </a:rPr>
              <a:t> 5 </a:t>
            </a:r>
            <a:r>
              <a:rPr lang="en-US" sz="1600" dirty="0" err="1" smtClean="0">
                <a:latin typeface="+mj-lt"/>
              </a:rPr>
              <a:t>Desember</a:t>
            </a:r>
            <a:r>
              <a:rPr lang="en-US" sz="1600" dirty="0" smtClean="0">
                <a:latin typeface="+mj-lt"/>
              </a:rPr>
              <a:t> 2003</a:t>
            </a:r>
            <a:r>
              <a:rPr lang="id-ID" sz="1600" dirty="0" smtClean="0">
                <a:latin typeface="+mj-lt"/>
              </a:rPr>
              <a:t>.</a:t>
            </a:r>
            <a:endParaRPr lang="id-ID" sz="1600" dirty="0" smtClean="0">
              <a:latin typeface="+mj-lt"/>
            </a:endParaRPr>
          </a:p>
          <a:p>
            <a:pPr marL="273050" indent="-273050" fontAlgn="auto">
              <a:spcBef>
                <a:spcPts val="0"/>
              </a:spcBef>
              <a:spcAft>
                <a:spcPts val="0"/>
              </a:spcAft>
              <a:defRPr/>
            </a:pPr>
            <a:endParaRPr lang="en-US" sz="1600" dirty="0">
              <a:latin typeface="+mj-lt"/>
              <a:cs typeface="+mn-cs"/>
            </a:endParaRPr>
          </a:p>
        </p:txBody>
      </p:sp>
      <p:sp>
        <p:nvSpPr>
          <p:cNvPr id="18" name="TextBox 9"/>
          <p:cNvSpPr txBox="1">
            <a:spLocks noChangeArrowheads="1"/>
          </p:cNvSpPr>
          <p:nvPr/>
        </p:nvSpPr>
        <p:spPr bwMode="auto">
          <a:xfrm>
            <a:off x="2869014" y="152400"/>
            <a:ext cx="6128473" cy="646331"/>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Kedudukan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&amp;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Pendirian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JIC</a:t>
            </a:r>
            <a:endParaRPr lang="id-ID" sz="36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44001" cy="6858000"/>
            <a:chOff x="0" y="0"/>
            <a:chExt cx="9144001" cy="6858000"/>
          </a:xfrm>
        </p:grpSpPr>
        <p:sp>
          <p:nvSpPr>
            <p:cNvPr id="13" name="Rectangle 12"/>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13"/>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6"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81001" y="2892570"/>
            <a:ext cx="2895599" cy="193314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TextBox 9"/>
          <p:cNvSpPr txBox="1">
            <a:spLocks noChangeArrowheads="1"/>
          </p:cNvSpPr>
          <p:nvPr/>
        </p:nvSpPr>
        <p:spPr bwMode="auto">
          <a:xfrm>
            <a:off x="2869014" y="-27384"/>
            <a:ext cx="5735434" cy="1200329"/>
          </a:xfrm>
          <a:prstGeom prst="rect">
            <a:avLst/>
          </a:prstGeom>
          <a:noFill/>
          <a:ln w="9525">
            <a:noFill/>
            <a:miter lim="800000"/>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Dasar</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Hukum</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JIC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Pra-Perda</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11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Tahun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2014</a:t>
            </a:r>
            <a:endParaRPr lang="id-ID" sz="28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graphicFrame>
        <p:nvGraphicFramePr>
          <p:cNvPr id="5" name="Table 4"/>
          <p:cNvGraphicFramePr>
            <a:graphicFrameLocks noGrp="1"/>
          </p:cNvGraphicFramePr>
          <p:nvPr/>
        </p:nvGraphicFramePr>
        <p:xfrm>
          <a:off x="3657600" y="1197053"/>
          <a:ext cx="5029200" cy="3600099"/>
        </p:xfrm>
        <a:graphic>
          <a:graphicData uri="http://schemas.openxmlformats.org/drawingml/2006/table">
            <a:tbl>
              <a:tblPr>
                <a:tableStyleId>{5C22544A-7EE6-4342-B048-85BDC9FD1C3A}</a:tableStyleId>
              </a:tblPr>
              <a:tblGrid>
                <a:gridCol w="612173"/>
                <a:gridCol w="1181672"/>
                <a:gridCol w="3235355"/>
              </a:tblGrid>
              <a:tr h="120259">
                <a:tc gridSpan="3">
                  <a:txBody>
                    <a:bodyPr/>
                    <a:lstStyle/>
                    <a:p>
                      <a:pPr marL="36195" marR="15240" algn="ctr">
                        <a:spcAft>
                          <a:spcPts val="0"/>
                        </a:spcAft>
                      </a:pPr>
                      <a:r>
                        <a:rPr lang="en-US" sz="1300" b="1" dirty="0" smtClean="0">
                          <a:effectLst/>
                          <a:latin typeface="+mj-lt"/>
                          <a:ea typeface="Times New Roman" panose="02020603050405020304"/>
                        </a:rPr>
                        <a:t>KEPUTUSAN GUBERNUR</a:t>
                      </a:r>
                      <a:endParaRPr lang="en-US" sz="1300" b="1" dirty="0">
                        <a:effectLst/>
                        <a:latin typeface="+mj-lt"/>
                        <a:ea typeface="Times New Roman" panose="02020603050405020304"/>
                      </a:endParaRPr>
                    </a:p>
                  </a:txBody>
                  <a:tcPr marL="2179" marR="2179" marT="0" marB="0" anchor="ctr"/>
                </a:tc>
                <a:tc hMerge="1">
                  <a:tcPr/>
                </a:tc>
                <a:tc hMerge="1">
                  <a:tcPr marL="2179" marR="2179" marT="0" marB="0" anchor="ctr"/>
                </a:tc>
              </a:tr>
              <a:tr h="120259">
                <a:tc gridSpan="2">
                  <a:txBody>
                    <a:bodyPr/>
                    <a:lstStyle/>
                    <a:p>
                      <a:pPr marL="36195" marR="15240" algn="just">
                        <a:spcAft>
                          <a:spcPts val="0"/>
                        </a:spcAft>
                      </a:pPr>
                      <a:r>
                        <a:rPr lang="en-US" sz="1300" dirty="0" smtClean="0">
                          <a:effectLst/>
                          <a:latin typeface="+mj-lt"/>
                        </a:rPr>
                        <a:t> 4008/073.541</a:t>
                      </a:r>
                      <a:endParaRPr lang="en-US" sz="1300" dirty="0">
                        <a:effectLst/>
                        <a:latin typeface="+mj-lt"/>
                        <a:ea typeface="Times New Roman" panose="02020603050405020304"/>
                      </a:endParaRPr>
                    </a:p>
                  </a:txBody>
                  <a:tcPr marL="2179" marR="2179" marT="0" marB="0" anchor="ctr"/>
                </a:tc>
                <a:tc hMerge="1">
                  <a:tcPr/>
                </a:tc>
                <a:tc>
                  <a:txBody>
                    <a:bodyPr/>
                    <a:lstStyle/>
                    <a:p>
                      <a:pPr marL="36195" marR="15240" algn="just">
                        <a:spcAft>
                          <a:spcPts val="0"/>
                        </a:spcAft>
                      </a:pPr>
                      <a:r>
                        <a:rPr lang="en-US" sz="1300">
                          <a:effectLst/>
                          <a:latin typeface="+mj-lt"/>
                        </a:rPr>
                        <a:t>Penunjukan Penggunaan Gedung</a:t>
                      </a:r>
                      <a:endParaRPr lang="en-US" sz="1300">
                        <a:effectLst/>
                        <a:latin typeface="+mj-lt"/>
                        <a:ea typeface="Times New Roman" panose="02020603050405020304"/>
                      </a:endParaRPr>
                    </a:p>
                  </a:txBody>
                  <a:tcPr marL="2179" marR="2179" marT="0" marB="0" anchor="ctr"/>
                </a:tc>
              </a:tr>
              <a:tr h="206659">
                <a:tc>
                  <a:txBody>
                    <a:bodyPr/>
                    <a:lstStyle/>
                    <a:p>
                      <a:pPr marL="36195" marR="15240" algn="just">
                        <a:spcAft>
                          <a:spcPts val="0"/>
                        </a:spcAft>
                      </a:pPr>
                      <a:r>
                        <a:rPr lang="en-US" sz="1300" dirty="0">
                          <a:effectLst/>
                          <a:latin typeface="+mj-lt"/>
                        </a:rPr>
                        <a:t> </a:t>
                      </a:r>
                      <a:r>
                        <a:rPr lang="en-US" sz="1300" dirty="0" smtClean="0">
                          <a:effectLst/>
                          <a:latin typeface="+mj-lt"/>
                        </a:rPr>
                        <a:t> 99</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Tahun</a:t>
                      </a:r>
                      <a:r>
                        <a:rPr lang="en-US" sz="1300" dirty="0">
                          <a:effectLst/>
                          <a:latin typeface="+mj-lt"/>
                        </a:rPr>
                        <a:t> 2003</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Pembentukan</a:t>
                      </a:r>
                      <a:r>
                        <a:rPr lang="en-US" sz="1300" dirty="0">
                          <a:effectLst/>
                          <a:latin typeface="+mj-lt"/>
                        </a:rPr>
                        <a:t> </a:t>
                      </a:r>
                      <a:r>
                        <a:rPr lang="en-US" sz="1300" dirty="0" err="1">
                          <a:effectLst/>
                          <a:latin typeface="+mj-lt"/>
                        </a:rPr>
                        <a:t>Organisasi</a:t>
                      </a:r>
                      <a:r>
                        <a:rPr lang="en-US" sz="1300" dirty="0">
                          <a:effectLst/>
                          <a:latin typeface="+mj-lt"/>
                        </a:rPr>
                        <a:t> </a:t>
                      </a:r>
                      <a:r>
                        <a:rPr lang="en-US" sz="1300" dirty="0" err="1">
                          <a:effectLst/>
                          <a:latin typeface="+mj-lt"/>
                        </a:rPr>
                        <a:t>dan</a:t>
                      </a:r>
                      <a:r>
                        <a:rPr lang="en-US" sz="1300" dirty="0">
                          <a:effectLst/>
                          <a:latin typeface="+mj-lt"/>
                        </a:rPr>
                        <a:t> Tata </a:t>
                      </a:r>
                      <a:r>
                        <a:rPr lang="en-US" sz="1300" dirty="0" err="1" smtClean="0">
                          <a:effectLst/>
                          <a:latin typeface="+mj-lt"/>
                        </a:rPr>
                        <a:t>Kerja</a:t>
                      </a:r>
                      <a:r>
                        <a:rPr lang="en-US" sz="1300" dirty="0" smtClean="0">
                          <a:effectLst/>
                          <a:latin typeface="+mj-lt"/>
                        </a:rPr>
                        <a:t>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dirty="0" smtClean="0">
                          <a:effectLst/>
                          <a:latin typeface="+mj-lt"/>
                        </a:rPr>
                        <a:t> 104</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Tahun</a:t>
                      </a:r>
                      <a:r>
                        <a:rPr lang="en-US" sz="1300" dirty="0">
                          <a:effectLst/>
                          <a:latin typeface="+mj-lt"/>
                        </a:rPr>
                        <a:t> 2003</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Pola</a:t>
                      </a:r>
                      <a:r>
                        <a:rPr lang="en-US" sz="1300" dirty="0">
                          <a:effectLst/>
                          <a:latin typeface="+mj-lt"/>
                        </a:rPr>
                        <a:t> </a:t>
                      </a:r>
                      <a:r>
                        <a:rPr lang="en-US" sz="1300" dirty="0" err="1" smtClean="0">
                          <a:effectLst/>
                          <a:latin typeface="+mj-lt"/>
                        </a:rPr>
                        <a:t>Pengelolaan</a:t>
                      </a:r>
                      <a:r>
                        <a:rPr lang="en-US" sz="1300" dirty="0" smtClean="0">
                          <a:effectLst/>
                          <a:latin typeface="+mj-lt"/>
                        </a:rPr>
                        <a:t>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dirty="0" smtClean="0">
                          <a:effectLst/>
                          <a:latin typeface="+mj-lt"/>
                        </a:rPr>
                        <a:t> 28</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a:effectLst/>
                          <a:latin typeface="+mj-lt"/>
                        </a:rPr>
                        <a:t>Tahun 2004</a:t>
                      </a:r>
                      <a:endParaRPr lang="en-US" sz="130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smtClean="0">
                          <a:effectLst/>
                          <a:latin typeface="+mj-lt"/>
                        </a:rPr>
                        <a:t>Kualifikasi</a:t>
                      </a:r>
                      <a:r>
                        <a:rPr lang="en-US" sz="1300" dirty="0" smtClean="0">
                          <a:effectLst/>
                          <a:latin typeface="+mj-lt"/>
                        </a:rPr>
                        <a:t> SDM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dirty="0" smtClean="0">
                          <a:effectLst/>
                          <a:latin typeface="+mj-lt"/>
                          <a:ea typeface="Times New Roman" panose="02020603050405020304"/>
                        </a:rPr>
                        <a:t> 650</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smtClean="0">
                          <a:effectLst/>
                          <a:latin typeface="+mj-lt"/>
                          <a:ea typeface="Times New Roman" panose="02020603050405020304"/>
                        </a:rPr>
                        <a:t>Tahun</a:t>
                      </a:r>
                      <a:r>
                        <a:rPr lang="en-US" sz="1300" dirty="0" smtClean="0">
                          <a:effectLst/>
                          <a:latin typeface="+mj-lt"/>
                          <a:ea typeface="Times New Roman" panose="02020603050405020304"/>
                        </a:rPr>
                        <a:t> 2004</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smtClean="0">
                          <a:effectLst/>
                          <a:latin typeface="+mj-lt"/>
                          <a:ea typeface="Times New Roman" panose="02020603050405020304"/>
                        </a:rPr>
                        <a:t>Pengangkatan</a:t>
                      </a:r>
                      <a:r>
                        <a:rPr lang="en-US" sz="1300" dirty="0" smtClean="0">
                          <a:effectLst/>
                          <a:latin typeface="+mj-lt"/>
                          <a:ea typeface="Times New Roman" panose="02020603050405020304"/>
                        </a:rPr>
                        <a:t> Pembina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dirty="0" smtClean="0">
                          <a:effectLst/>
                          <a:latin typeface="+mj-lt"/>
                        </a:rPr>
                        <a:t> 651</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Tahun</a:t>
                      </a:r>
                      <a:r>
                        <a:rPr lang="en-US" sz="1300" dirty="0">
                          <a:effectLst/>
                          <a:latin typeface="+mj-lt"/>
                        </a:rPr>
                        <a:t> 2004</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smtClean="0">
                          <a:effectLst/>
                          <a:latin typeface="+mj-lt"/>
                        </a:rPr>
                        <a:t>Pengangkatan</a:t>
                      </a:r>
                      <a:r>
                        <a:rPr lang="en-US" sz="1300" dirty="0" smtClean="0">
                          <a:effectLst/>
                          <a:latin typeface="+mj-lt"/>
                        </a:rPr>
                        <a:t> </a:t>
                      </a:r>
                      <a:r>
                        <a:rPr lang="en-US" sz="1300" dirty="0" err="1" smtClean="0">
                          <a:effectLst/>
                          <a:latin typeface="+mj-lt"/>
                        </a:rPr>
                        <a:t>Pengurus</a:t>
                      </a:r>
                      <a:r>
                        <a:rPr lang="en-US" sz="1300" dirty="0" smtClean="0">
                          <a:effectLst/>
                          <a:latin typeface="+mj-lt"/>
                        </a:rPr>
                        <a:t>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dirty="0" smtClean="0">
                          <a:effectLst/>
                          <a:latin typeface="+mj-lt"/>
                        </a:rPr>
                        <a:t> 2197</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a:effectLst/>
                          <a:latin typeface="+mj-lt"/>
                        </a:rPr>
                        <a:t>Tahun 200</a:t>
                      </a:r>
                      <a:r>
                        <a:rPr lang="id-ID" sz="1300">
                          <a:effectLst/>
                          <a:latin typeface="+mj-lt"/>
                        </a:rPr>
                        <a:t>4</a:t>
                      </a:r>
                      <a:endParaRPr lang="en-US" sz="130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smtClean="0">
                          <a:effectLst/>
                          <a:latin typeface="+mj-lt"/>
                        </a:rPr>
                        <a:t>Renumerasi</a:t>
                      </a:r>
                      <a:r>
                        <a:rPr lang="en-US" sz="1300" dirty="0" smtClean="0">
                          <a:effectLst/>
                          <a:latin typeface="+mj-lt"/>
                        </a:rPr>
                        <a:t> </a:t>
                      </a:r>
                      <a:r>
                        <a:rPr lang="en-US" sz="1300" dirty="0" err="1" smtClean="0">
                          <a:effectLst/>
                          <a:latin typeface="+mj-lt"/>
                        </a:rPr>
                        <a:t>Pengurus</a:t>
                      </a:r>
                      <a:r>
                        <a:rPr lang="en-US" sz="1300" dirty="0" smtClean="0">
                          <a:effectLst/>
                          <a:latin typeface="+mj-lt"/>
                        </a:rPr>
                        <a:t>. JIC.</a:t>
                      </a:r>
                      <a:endParaRPr lang="en-US" sz="1300" dirty="0">
                        <a:effectLst/>
                        <a:latin typeface="+mj-lt"/>
                        <a:ea typeface="Times New Roman" panose="02020603050405020304"/>
                      </a:endParaRPr>
                    </a:p>
                  </a:txBody>
                  <a:tcPr marL="2179" marR="2179" marT="0" marB="0" anchor="ctr"/>
                </a:tc>
              </a:tr>
              <a:tr h="228600">
                <a:tc>
                  <a:txBody>
                    <a:bodyPr/>
                    <a:lstStyle/>
                    <a:p>
                      <a:pPr marL="36195" marR="15240" algn="just">
                        <a:spcAft>
                          <a:spcPts val="0"/>
                        </a:spcAft>
                      </a:pPr>
                      <a:r>
                        <a:rPr lang="en-US" sz="1300">
                          <a:effectLst/>
                          <a:latin typeface="+mj-lt"/>
                        </a:rPr>
                        <a:t>2191</a:t>
                      </a:r>
                      <a:endParaRPr lang="en-US" sz="130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Tahun</a:t>
                      </a:r>
                      <a:r>
                        <a:rPr lang="en-US" sz="1300" dirty="0">
                          <a:effectLst/>
                          <a:latin typeface="+mj-lt"/>
                        </a:rPr>
                        <a:t> 2005</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Pengangkatan</a:t>
                      </a:r>
                      <a:r>
                        <a:rPr lang="en-US" sz="1300" dirty="0">
                          <a:effectLst/>
                          <a:latin typeface="+mj-lt"/>
                        </a:rPr>
                        <a:t> </a:t>
                      </a:r>
                      <a:r>
                        <a:rPr lang="en-US" sz="1300" dirty="0" err="1">
                          <a:effectLst/>
                          <a:latin typeface="+mj-lt"/>
                        </a:rPr>
                        <a:t>Bapak</a:t>
                      </a:r>
                      <a:r>
                        <a:rPr lang="en-US" sz="1300" dirty="0">
                          <a:effectLst/>
                          <a:latin typeface="+mj-lt"/>
                        </a:rPr>
                        <a:t> Drs. H </a:t>
                      </a:r>
                      <a:r>
                        <a:rPr lang="en-US" sz="1300" dirty="0" err="1">
                          <a:effectLst/>
                          <a:latin typeface="+mj-lt"/>
                        </a:rPr>
                        <a:t>Solahudin</a:t>
                      </a:r>
                      <a:r>
                        <a:rPr lang="en-US" sz="1300" dirty="0">
                          <a:effectLst/>
                          <a:latin typeface="+mj-lt"/>
                        </a:rPr>
                        <a:t> Effendi, MM </a:t>
                      </a:r>
                      <a:r>
                        <a:rPr lang="en-US" sz="1300" dirty="0" err="1">
                          <a:effectLst/>
                          <a:latin typeface="+mj-lt"/>
                        </a:rPr>
                        <a:t>dan</a:t>
                      </a:r>
                      <a:r>
                        <a:rPr lang="en-US" sz="1300" dirty="0">
                          <a:effectLst/>
                          <a:latin typeface="+mj-lt"/>
                        </a:rPr>
                        <a:t> Dr. H. A </a:t>
                      </a:r>
                      <a:r>
                        <a:rPr lang="en-US" sz="1300" dirty="0" err="1">
                          <a:effectLst/>
                          <a:latin typeface="+mj-lt"/>
                        </a:rPr>
                        <a:t>Syafii</a:t>
                      </a:r>
                      <a:r>
                        <a:rPr lang="en-US" sz="1300" dirty="0">
                          <a:effectLst/>
                          <a:latin typeface="+mj-lt"/>
                        </a:rPr>
                        <a:t> </a:t>
                      </a:r>
                      <a:r>
                        <a:rPr lang="en-US" sz="1300" dirty="0" err="1">
                          <a:effectLst/>
                          <a:latin typeface="+mj-lt"/>
                        </a:rPr>
                        <a:t>Mufid</a:t>
                      </a:r>
                      <a:r>
                        <a:rPr lang="en-US" sz="1300" dirty="0">
                          <a:effectLst/>
                          <a:latin typeface="+mj-lt"/>
                        </a:rPr>
                        <a:t>, </a:t>
                      </a:r>
                      <a:r>
                        <a:rPr lang="en-US" sz="1300" dirty="0" smtClean="0">
                          <a:effectLst/>
                          <a:latin typeface="+mj-lt"/>
                        </a:rPr>
                        <a:t>MA.</a:t>
                      </a:r>
                      <a:endParaRPr lang="en-US" sz="1300" dirty="0">
                        <a:effectLst/>
                        <a:latin typeface="+mj-lt"/>
                        <a:ea typeface="Times New Roman" panose="02020603050405020304"/>
                      </a:endParaRPr>
                    </a:p>
                  </a:txBody>
                  <a:tcPr marL="2179" marR="2179" marT="0" marB="0" anchor="ctr"/>
                </a:tc>
              </a:tr>
              <a:tr h="243840">
                <a:tc>
                  <a:txBody>
                    <a:bodyPr/>
                    <a:lstStyle/>
                    <a:p>
                      <a:pPr marL="27305" marR="15240" algn="just">
                        <a:spcAft>
                          <a:spcPts val="0"/>
                        </a:spcAft>
                      </a:pPr>
                      <a:r>
                        <a:rPr lang="en-US" sz="1300" dirty="0" smtClean="0">
                          <a:effectLst/>
                          <a:latin typeface="+mj-lt"/>
                        </a:rPr>
                        <a:t> 460</a:t>
                      </a:r>
                      <a:endParaRPr lang="en-US" sz="1300" dirty="0">
                        <a:effectLst/>
                        <a:latin typeface="+mj-lt"/>
                        <a:ea typeface="Times New Roman" panose="02020603050405020304"/>
                      </a:endParaRPr>
                    </a:p>
                  </a:txBody>
                  <a:tcPr marL="2179" marR="2179" marT="0" marB="0" anchor="ctr"/>
                </a:tc>
                <a:tc>
                  <a:txBody>
                    <a:bodyPr/>
                    <a:lstStyle/>
                    <a:p>
                      <a:pPr marL="0" marR="15240" indent="0" algn="just">
                        <a:spcAft>
                          <a:spcPts val="0"/>
                        </a:spcAft>
                      </a:pPr>
                      <a:r>
                        <a:rPr lang="en-US" sz="1300" dirty="0" smtClean="0">
                          <a:effectLst/>
                          <a:latin typeface="+mj-lt"/>
                        </a:rPr>
                        <a:t> </a:t>
                      </a:r>
                      <a:r>
                        <a:rPr lang="en-US" sz="1300" dirty="0" err="1" smtClean="0">
                          <a:effectLst/>
                          <a:latin typeface="+mj-lt"/>
                        </a:rPr>
                        <a:t>Tahun</a:t>
                      </a:r>
                      <a:r>
                        <a:rPr lang="en-US" sz="1300" dirty="0" smtClean="0">
                          <a:effectLst/>
                          <a:latin typeface="+mj-lt"/>
                        </a:rPr>
                        <a:t> </a:t>
                      </a:r>
                      <a:r>
                        <a:rPr lang="en-US" sz="1300" dirty="0">
                          <a:effectLst/>
                          <a:latin typeface="+mj-lt"/>
                        </a:rPr>
                        <a:t>2007</a:t>
                      </a:r>
                      <a:endParaRPr lang="en-US" sz="1300" dirty="0">
                        <a:effectLst/>
                        <a:latin typeface="+mj-lt"/>
                        <a:ea typeface="Times New Roman" panose="02020603050405020304"/>
                      </a:endParaRPr>
                    </a:p>
                  </a:txBody>
                  <a:tcPr marL="2179" marR="2179" marT="0" marB="0" anchor="ctr"/>
                </a:tc>
                <a:tc>
                  <a:txBody>
                    <a:bodyPr/>
                    <a:lstStyle/>
                    <a:p>
                      <a:pPr marL="45720" marR="15240" algn="just">
                        <a:spcAft>
                          <a:spcPts val="0"/>
                        </a:spcAft>
                      </a:pPr>
                      <a:r>
                        <a:rPr lang="en-US" sz="1300" dirty="0" err="1">
                          <a:effectLst/>
                          <a:latin typeface="+mj-lt"/>
                        </a:rPr>
                        <a:t>Penetapan</a:t>
                      </a:r>
                      <a:r>
                        <a:rPr lang="en-US" sz="1300" dirty="0">
                          <a:effectLst/>
                          <a:latin typeface="+mj-lt"/>
                        </a:rPr>
                        <a:t> JIC </a:t>
                      </a:r>
                      <a:r>
                        <a:rPr lang="en-US" sz="1300" dirty="0" err="1">
                          <a:effectLst/>
                          <a:latin typeface="+mj-lt"/>
                        </a:rPr>
                        <a:t>Sebagai</a:t>
                      </a:r>
                      <a:r>
                        <a:rPr lang="en-US" sz="1300" dirty="0">
                          <a:effectLst/>
                          <a:latin typeface="+mj-lt"/>
                        </a:rPr>
                        <a:t> Masjid </a:t>
                      </a:r>
                      <a:r>
                        <a:rPr lang="en-US" sz="1300" dirty="0" smtClean="0">
                          <a:effectLst/>
                          <a:latin typeface="+mj-lt"/>
                        </a:rPr>
                        <a:t>Raya.</a:t>
                      </a:r>
                      <a:endParaRPr lang="en-US" sz="1300" dirty="0">
                        <a:effectLst/>
                        <a:latin typeface="+mj-lt"/>
                        <a:ea typeface="Times New Roman" panose="02020603050405020304"/>
                      </a:endParaRPr>
                    </a:p>
                  </a:txBody>
                  <a:tcPr marL="2179" marR="2179" marT="0" marB="0" anchor="ctr"/>
                </a:tc>
              </a:tr>
              <a:tr h="152400">
                <a:tc rowSpan="2">
                  <a:txBody>
                    <a:bodyPr/>
                    <a:lstStyle/>
                    <a:p>
                      <a:pPr marL="27305" marR="15240" algn="just">
                        <a:spcAft>
                          <a:spcPts val="0"/>
                        </a:spcAft>
                      </a:pPr>
                      <a:r>
                        <a:rPr lang="en-US" sz="1300" dirty="0" smtClean="0">
                          <a:effectLst/>
                          <a:latin typeface="+mj-lt"/>
                          <a:ea typeface="+mn-ea"/>
                        </a:rPr>
                        <a:t> 873</a:t>
                      </a:r>
                      <a:endParaRPr lang="en-US" sz="1300" dirty="0">
                        <a:effectLst/>
                        <a:latin typeface="+mj-lt"/>
                        <a:ea typeface="Times New Roman" panose="02020603050405020304"/>
                      </a:endParaRPr>
                    </a:p>
                  </a:txBody>
                  <a:tcPr marL="2179" marR="2179" marT="0" marB="0" anchor="ctr"/>
                </a:tc>
                <a:tc rowSpan="2">
                  <a:txBody>
                    <a:bodyPr/>
                    <a:lstStyle/>
                    <a:p>
                      <a:pPr marR="15240" algn="just">
                        <a:spcAft>
                          <a:spcPts val="0"/>
                        </a:spcAft>
                      </a:pPr>
                      <a:r>
                        <a:rPr lang="en-US" sz="1300" dirty="0" smtClean="0">
                          <a:effectLst/>
                          <a:latin typeface="+mj-lt"/>
                        </a:rPr>
                        <a:t> </a:t>
                      </a:r>
                      <a:r>
                        <a:rPr lang="en-US" sz="1300" dirty="0" err="1" smtClean="0">
                          <a:effectLst/>
                          <a:latin typeface="+mj-lt"/>
                        </a:rPr>
                        <a:t>Tahun</a:t>
                      </a:r>
                      <a:r>
                        <a:rPr lang="en-US" sz="1300" dirty="0" smtClean="0">
                          <a:effectLst/>
                          <a:latin typeface="+mj-lt"/>
                        </a:rPr>
                        <a:t> </a:t>
                      </a:r>
                      <a:r>
                        <a:rPr lang="en-US" sz="1300" dirty="0">
                          <a:effectLst/>
                          <a:latin typeface="+mj-lt"/>
                        </a:rPr>
                        <a:t>2009</a:t>
                      </a:r>
                      <a:endParaRPr lang="en-US" sz="1300" dirty="0">
                        <a:effectLst/>
                        <a:latin typeface="+mj-lt"/>
                        <a:ea typeface="Times New Roman" panose="02020603050405020304"/>
                      </a:endParaRPr>
                    </a:p>
                  </a:txBody>
                  <a:tcPr marL="2179" marR="2179" marT="0" marB="0" anchor="ctr"/>
                </a:tc>
                <a:tc>
                  <a:txBody>
                    <a:bodyPr/>
                    <a:lstStyle/>
                    <a:p>
                      <a:pPr marL="59690" marR="15240" algn="just">
                        <a:spcAft>
                          <a:spcPts val="0"/>
                        </a:spcAft>
                      </a:pPr>
                      <a:r>
                        <a:rPr lang="en-US" sz="1300" dirty="0" smtClean="0">
                          <a:effectLst/>
                          <a:latin typeface="+mj-lt"/>
                        </a:rPr>
                        <a:t>Caretaker </a:t>
                      </a:r>
                      <a:r>
                        <a:rPr lang="en-US" sz="1300" dirty="0" err="1" smtClean="0">
                          <a:effectLst/>
                          <a:latin typeface="+mj-lt"/>
                        </a:rPr>
                        <a:t>Pengurus</a:t>
                      </a:r>
                      <a:r>
                        <a:rPr lang="en-US" sz="1300" dirty="0" smtClean="0">
                          <a:effectLst/>
                          <a:latin typeface="+mj-lt"/>
                        </a:rPr>
                        <a:t> JIC.</a:t>
                      </a:r>
                      <a:endParaRPr lang="en-US" sz="1300" dirty="0">
                        <a:effectLst/>
                        <a:latin typeface="+mj-lt"/>
                        <a:ea typeface="Times New Roman" panose="02020603050405020304"/>
                      </a:endParaRPr>
                    </a:p>
                  </a:txBody>
                  <a:tcPr marL="2179" marR="2179" marT="0" marB="0" anchor="ctr"/>
                </a:tc>
              </a:tr>
              <a:tr h="0">
                <a:tc vMerge="1">
                  <a:tcPr/>
                </a:tc>
                <a:tc vMerge="1">
                  <a:tcPr/>
                </a:tc>
                <a:tc rowSpan="2">
                  <a:txBody>
                    <a:bodyPr/>
                    <a:lstStyle/>
                    <a:p>
                      <a:pPr marL="59690" marR="15240" algn="just">
                        <a:spcAft>
                          <a:spcPts val="0"/>
                        </a:spcAft>
                      </a:pPr>
                      <a:r>
                        <a:rPr lang="en-US" sz="1300" dirty="0" err="1" smtClean="0">
                          <a:effectLst/>
                          <a:latin typeface="+mj-lt"/>
                          <a:ea typeface="Times New Roman" panose="02020603050405020304"/>
                        </a:rPr>
                        <a:t>Pengangkatan</a:t>
                      </a:r>
                      <a:r>
                        <a:rPr lang="en-US" sz="1300" dirty="0" smtClean="0">
                          <a:effectLst/>
                          <a:latin typeface="+mj-lt"/>
                          <a:ea typeface="Times New Roman" panose="02020603050405020304"/>
                        </a:rPr>
                        <a:t> </a:t>
                      </a:r>
                      <a:r>
                        <a:rPr lang="en-US" sz="1300" dirty="0" err="1" smtClean="0">
                          <a:effectLst/>
                          <a:latin typeface="+mj-lt"/>
                          <a:ea typeface="Times New Roman" panose="02020603050405020304"/>
                        </a:rPr>
                        <a:t>Pengurus</a:t>
                      </a:r>
                      <a:r>
                        <a:rPr lang="en-US" sz="1300" dirty="0" smtClean="0">
                          <a:effectLst/>
                          <a:latin typeface="+mj-lt"/>
                          <a:ea typeface="Times New Roman" panose="02020603050405020304"/>
                        </a:rPr>
                        <a:t> JIC.</a:t>
                      </a:r>
                      <a:endParaRPr lang="en-US" sz="1300" dirty="0">
                        <a:effectLst/>
                        <a:latin typeface="+mj-lt"/>
                        <a:ea typeface="Times New Roman" panose="02020603050405020304"/>
                      </a:endParaRPr>
                    </a:p>
                  </a:txBody>
                  <a:tcPr marL="2179" marR="2179" marT="0" marB="0" anchor="ctr"/>
                </a:tc>
              </a:tr>
              <a:tr h="0">
                <a:tc>
                  <a:txBody>
                    <a:bodyPr/>
                    <a:lstStyle/>
                    <a:p>
                      <a:pPr algn="just">
                        <a:spcAft>
                          <a:spcPts val="0"/>
                        </a:spcAft>
                      </a:pPr>
                      <a:r>
                        <a:rPr lang="en-US" sz="1300" dirty="0">
                          <a:effectLst/>
                          <a:latin typeface="+mj-lt"/>
                        </a:rPr>
                        <a:t> </a:t>
                      </a:r>
                      <a:r>
                        <a:rPr lang="en-US" sz="1300" dirty="0" smtClean="0">
                          <a:effectLst/>
                          <a:latin typeface="+mj-lt"/>
                        </a:rPr>
                        <a:t> 133</a:t>
                      </a:r>
                      <a:endParaRPr lang="en-US" sz="1300" dirty="0">
                        <a:effectLst/>
                        <a:latin typeface="+mj-lt"/>
                        <a:ea typeface="Times New Roman" panose="02020603050405020304"/>
                      </a:endParaRPr>
                    </a:p>
                  </a:txBody>
                  <a:tcPr marL="2179" marR="2179" marT="0" marB="0" anchor="ctr"/>
                </a:tc>
                <a:tc>
                  <a:txBody>
                    <a:bodyPr/>
                    <a:lstStyle/>
                    <a:p>
                      <a:pPr algn="just">
                        <a:spcAft>
                          <a:spcPts val="0"/>
                        </a:spcAft>
                      </a:pPr>
                      <a:r>
                        <a:rPr lang="en-US" sz="1300" dirty="0" smtClean="0">
                          <a:effectLst/>
                          <a:latin typeface="+mj-lt"/>
                        </a:rPr>
                        <a:t> </a:t>
                      </a:r>
                      <a:r>
                        <a:rPr lang="en-US" sz="1300" dirty="0" err="1" smtClean="0">
                          <a:effectLst/>
                          <a:latin typeface="+mj-lt"/>
                        </a:rPr>
                        <a:t>Tahun</a:t>
                      </a:r>
                      <a:r>
                        <a:rPr lang="en-US" sz="1300" dirty="0" smtClean="0">
                          <a:effectLst/>
                          <a:latin typeface="+mj-lt"/>
                        </a:rPr>
                        <a:t> 2010</a:t>
                      </a:r>
                      <a:r>
                        <a:rPr lang="en-US" sz="1300" dirty="0">
                          <a:effectLst/>
                          <a:latin typeface="+mj-lt"/>
                        </a:rPr>
                        <a:t> </a:t>
                      </a:r>
                      <a:endParaRPr lang="en-US" sz="1300" dirty="0">
                        <a:effectLst/>
                        <a:latin typeface="+mj-lt"/>
                        <a:ea typeface="Times New Roman" panose="02020603050405020304"/>
                      </a:endParaRPr>
                    </a:p>
                  </a:txBody>
                  <a:tcPr marL="2179" marR="2179" marT="0" marB="0" anchor="ctr"/>
                </a:tc>
                <a:tc vMerge="1">
                  <a:tcPr/>
                </a:tc>
              </a:tr>
              <a:tr h="0">
                <a:tc>
                  <a:txBody>
                    <a:bodyPr/>
                    <a:lstStyle/>
                    <a:p>
                      <a:pPr algn="just">
                        <a:spcAft>
                          <a:spcPts val="0"/>
                        </a:spcAft>
                      </a:pPr>
                      <a:r>
                        <a:rPr lang="en-US" sz="1300" dirty="0" smtClean="0">
                          <a:effectLst/>
                          <a:latin typeface="+mj-lt"/>
                          <a:ea typeface="Times New Roman" panose="02020603050405020304"/>
                        </a:rPr>
                        <a:t> 440</a:t>
                      </a:r>
                      <a:endParaRPr lang="en-US" sz="1300" dirty="0">
                        <a:effectLst/>
                        <a:latin typeface="+mj-lt"/>
                        <a:ea typeface="Times New Roman" panose="02020603050405020304"/>
                      </a:endParaRPr>
                    </a:p>
                  </a:txBody>
                  <a:tcPr marL="2179" marR="2179" marT="0" marB="0" anchor="ctr"/>
                </a:tc>
                <a:tc>
                  <a:txBody>
                    <a:bodyPr/>
                    <a:lstStyle/>
                    <a:p>
                      <a:pPr algn="just">
                        <a:spcAft>
                          <a:spcPts val="0"/>
                        </a:spcAft>
                      </a:pPr>
                      <a:r>
                        <a:rPr lang="en-US" sz="1300" dirty="0" smtClean="0">
                          <a:effectLst/>
                          <a:latin typeface="+mj-lt"/>
                          <a:ea typeface="Times New Roman" panose="02020603050405020304"/>
                        </a:rPr>
                        <a:t> </a:t>
                      </a:r>
                      <a:r>
                        <a:rPr lang="en-US" sz="1300" dirty="0" err="1" smtClean="0">
                          <a:effectLst/>
                          <a:latin typeface="+mj-lt"/>
                          <a:ea typeface="Times New Roman" panose="02020603050405020304"/>
                        </a:rPr>
                        <a:t>Tahun</a:t>
                      </a:r>
                      <a:r>
                        <a:rPr lang="en-US" sz="1300" dirty="0" smtClean="0">
                          <a:effectLst/>
                          <a:latin typeface="+mj-lt"/>
                          <a:ea typeface="Times New Roman" panose="02020603050405020304"/>
                        </a:rPr>
                        <a:t> 2010</a:t>
                      </a:r>
                      <a:endParaRPr lang="en-US" sz="1300" dirty="0">
                        <a:effectLst/>
                        <a:latin typeface="+mj-lt"/>
                        <a:ea typeface="Times New Roman" panose="02020603050405020304"/>
                      </a:endParaRPr>
                    </a:p>
                  </a:txBody>
                  <a:tcPr marL="2179" marR="2179" marT="0" marB="0" anchor="ctr"/>
                </a:tc>
                <a:tc>
                  <a:txBody>
                    <a:bodyPr/>
                    <a:lstStyle/>
                    <a:p>
                      <a:pPr marL="59690" algn="just">
                        <a:spcAft>
                          <a:spcPts val="0"/>
                        </a:spcAft>
                      </a:pPr>
                      <a:r>
                        <a:rPr kumimoji="0" lang="en-US" sz="1300" kern="1200" dirty="0" err="1" smtClean="0">
                          <a:solidFill>
                            <a:schemeClr val="dk1"/>
                          </a:solidFill>
                          <a:effectLst/>
                          <a:latin typeface="+mj-lt"/>
                          <a:ea typeface="Times New Roman" panose="02020603050405020304"/>
                          <a:cs typeface="+mn-cs"/>
                        </a:rPr>
                        <a:t>Pengangkatan</a:t>
                      </a:r>
                      <a:r>
                        <a:rPr kumimoji="0" lang="en-US" sz="1300" kern="1200" dirty="0" smtClean="0">
                          <a:solidFill>
                            <a:schemeClr val="dk1"/>
                          </a:solidFill>
                          <a:effectLst/>
                          <a:latin typeface="+mj-lt"/>
                          <a:ea typeface="Times New Roman" panose="02020603050405020304"/>
                          <a:cs typeface="+mn-cs"/>
                        </a:rPr>
                        <a:t> </a:t>
                      </a:r>
                      <a:r>
                        <a:rPr kumimoji="0" lang="en-US" sz="1300" kern="1200" dirty="0" err="1" smtClean="0">
                          <a:solidFill>
                            <a:schemeClr val="dk1"/>
                          </a:solidFill>
                          <a:effectLst/>
                          <a:latin typeface="+mj-lt"/>
                          <a:ea typeface="Times New Roman" panose="02020603050405020304"/>
                          <a:cs typeface="+mn-cs"/>
                        </a:rPr>
                        <a:t>Pengurus</a:t>
                      </a:r>
                      <a:r>
                        <a:rPr kumimoji="0" lang="en-US" sz="1300" kern="1200" dirty="0" smtClean="0">
                          <a:solidFill>
                            <a:schemeClr val="dk1"/>
                          </a:solidFill>
                          <a:effectLst/>
                          <a:latin typeface="+mj-lt"/>
                          <a:ea typeface="Times New Roman" panose="02020603050405020304"/>
                          <a:cs typeface="+mn-cs"/>
                        </a:rPr>
                        <a:t> JIC.</a:t>
                      </a:r>
                      <a:endParaRPr lang="en-US" sz="1300" dirty="0">
                        <a:effectLst/>
                        <a:latin typeface="+mj-lt"/>
                        <a:ea typeface="Times New Roman" panose="02020603050405020304"/>
                      </a:endParaRPr>
                    </a:p>
                  </a:txBody>
                  <a:tcPr marL="2179" marR="2179" marT="0" marB="0" anchor="ctr"/>
                </a:tc>
              </a:tr>
              <a:tr h="0">
                <a:tc>
                  <a:txBody>
                    <a:bodyPr/>
                    <a:lstStyle/>
                    <a:p>
                      <a:pPr algn="just">
                        <a:spcAft>
                          <a:spcPts val="0"/>
                        </a:spcAft>
                      </a:pPr>
                      <a:r>
                        <a:rPr lang="en-US" sz="1300" dirty="0" smtClean="0">
                          <a:effectLst/>
                          <a:latin typeface="+mj-lt"/>
                          <a:ea typeface="Times New Roman" panose="02020603050405020304"/>
                        </a:rPr>
                        <a:t> 1885</a:t>
                      </a:r>
                      <a:endParaRPr lang="en-US" sz="1300" dirty="0">
                        <a:effectLst/>
                        <a:latin typeface="+mj-lt"/>
                        <a:ea typeface="Times New Roman" panose="02020603050405020304"/>
                      </a:endParaRPr>
                    </a:p>
                  </a:txBody>
                  <a:tcPr marL="2179" marR="2179" marT="0" marB="0" anchor="ctr"/>
                </a:tc>
                <a:tc>
                  <a:txBody>
                    <a:bodyPr/>
                    <a:lstStyle/>
                    <a:p>
                      <a:pPr algn="just">
                        <a:spcAft>
                          <a:spcPts val="0"/>
                        </a:spcAft>
                      </a:pPr>
                      <a:r>
                        <a:rPr lang="en-US" sz="1300" dirty="0" smtClean="0">
                          <a:effectLst/>
                          <a:latin typeface="+mj-lt"/>
                          <a:ea typeface="Times New Roman" panose="02020603050405020304"/>
                        </a:rPr>
                        <a:t> </a:t>
                      </a:r>
                      <a:r>
                        <a:rPr lang="en-US" sz="1300" dirty="0" err="1" smtClean="0">
                          <a:effectLst/>
                          <a:latin typeface="+mj-lt"/>
                          <a:ea typeface="Times New Roman" panose="02020603050405020304"/>
                        </a:rPr>
                        <a:t>Tahun</a:t>
                      </a:r>
                      <a:r>
                        <a:rPr lang="en-US" sz="1300" dirty="0" smtClean="0">
                          <a:effectLst/>
                          <a:latin typeface="+mj-lt"/>
                          <a:ea typeface="Times New Roman" panose="02020603050405020304"/>
                        </a:rPr>
                        <a:t> 2010</a:t>
                      </a:r>
                      <a:endParaRPr lang="en-US" sz="1300" dirty="0">
                        <a:effectLst/>
                        <a:latin typeface="+mj-lt"/>
                        <a:ea typeface="Times New Roman" panose="02020603050405020304"/>
                      </a:endParaRPr>
                    </a:p>
                  </a:txBody>
                  <a:tcPr marL="2179" marR="2179" marT="0" marB="0" anchor="ctr"/>
                </a:tc>
                <a:tc>
                  <a:txBody>
                    <a:bodyPr/>
                    <a:lstStyle/>
                    <a:p>
                      <a:pPr marL="59690" algn="just">
                        <a:spcAft>
                          <a:spcPts val="0"/>
                        </a:spcAft>
                      </a:pPr>
                      <a:r>
                        <a:rPr kumimoji="0" lang="en-US" sz="1300" kern="1200" dirty="0" err="1" smtClean="0">
                          <a:solidFill>
                            <a:schemeClr val="dk1"/>
                          </a:solidFill>
                          <a:effectLst/>
                          <a:latin typeface="+mj-lt"/>
                          <a:ea typeface="Times New Roman" panose="02020603050405020304"/>
                          <a:cs typeface="+mn-cs"/>
                        </a:rPr>
                        <a:t>Pengangkatan</a:t>
                      </a:r>
                      <a:r>
                        <a:rPr kumimoji="0" lang="en-US" sz="1300" kern="1200" dirty="0" smtClean="0">
                          <a:solidFill>
                            <a:schemeClr val="dk1"/>
                          </a:solidFill>
                          <a:effectLst/>
                          <a:latin typeface="+mj-lt"/>
                          <a:ea typeface="Times New Roman" panose="02020603050405020304"/>
                          <a:cs typeface="+mn-cs"/>
                        </a:rPr>
                        <a:t> </a:t>
                      </a:r>
                      <a:r>
                        <a:rPr kumimoji="0" lang="en-US" sz="1300" kern="1200" dirty="0" err="1" smtClean="0">
                          <a:solidFill>
                            <a:schemeClr val="dk1"/>
                          </a:solidFill>
                          <a:effectLst/>
                          <a:latin typeface="+mj-lt"/>
                          <a:ea typeface="Times New Roman" panose="02020603050405020304"/>
                          <a:cs typeface="+mn-cs"/>
                        </a:rPr>
                        <a:t>Pengurus</a:t>
                      </a:r>
                      <a:r>
                        <a:rPr kumimoji="0" lang="en-US" sz="1300" kern="1200" dirty="0" smtClean="0">
                          <a:solidFill>
                            <a:schemeClr val="dk1"/>
                          </a:solidFill>
                          <a:effectLst/>
                          <a:latin typeface="+mj-lt"/>
                          <a:ea typeface="Times New Roman" panose="02020603050405020304"/>
                          <a:cs typeface="+mn-cs"/>
                        </a:rPr>
                        <a:t> JIC.</a:t>
                      </a:r>
                      <a:endParaRPr lang="en-US" sz="1300" dirty="0">
                        <a:effectLst/>
                        <a:latin typeface="+mj-lt"/>
                        <a:ea typeface="Times New Roman" panose="02020603050405020304"/>
                      </a:endParaRPr>
                    </a:p>
                  </a:txBody>
                  <a:tcPr marL="2179" marR="2179" marT="0" marB="0" anchor="ctr"/>
                </a:tc>
              </a:tr>
              <a:tr h="0">
                <a:tc>
                  <a:txBody>
                    <a:bodyPr/>
                    <a:lstStyle/>
                    <a:p>
                      <a:pPr algn="just">
                        <a:spcAft>
                          <a:spcPts val="0"/>
                        </a:spcAft>
                      </a:pPr>
                      <a:r>
                        <a:rPr lang="en-US" sz="1300" dirty="0" smtClean="0">
                          <a:effectLst/>
                          <a:latin typeface="+mj-lt"/>
                          <a:ea typeface="Times New Roman" panose="02020603050405020304"/>
                        </a:rPr>
                        <a:t> 125</a:t>
                      </a:r>
                      <a:endParaRPr lang="en-US" sz="1300" dirty="0">
                        <a:effectLst/>
                        <a:latin typeface="+mj-lt"/>
                        <a:ea typeface="Times New Roman" panose="02020603050405020304"/>
                      </a:endParaRPr>
                    </a:p>
                  </a:txBody>
                  <a:tcPr marL="2179" marR="2179" marT="0" marB="0" anchor="ctr"/>
                </a:tc>
                <a:tc>
                  <a:txBody>
                    <a:bodyPr/>
                    <a:lstStyle/>
                    <a:p>
                      <a:pPr algn="just">
                        <a:spcAft>
                          <a:spcPts val="0"/>
                        </a:spcAft>
                      </a:pPr>
                      <a:r>
                        <a:rPr lang="en-US" sz="1300" dirty="0" smtClean="0">
                          <a:effectLst/>
                          <a:latin typeface="+mj-lt"/>
                          <a:ea typeface="Times New Roman" panose="02020603050405020304"/>
                        </a:rPr>
                        <a:t> </a:t>
                      </a:r>
                      <a:r>
                        <a:rPr lang="en-US" sz="1300" dirty="0" err="1" smtClean="0">
                          <a:effectLst/>
                          <a:latin typeface="+mj-lt"/>
                          <a:ea typeface="Times New Roman" panose="02020603050405020304"/>
                        </a:rPr>
                        <a:t>Tahun</a:t>
                      </a:r>
                      <a:r>
                        <a:rPr lang="en-US" sz="1300" dirty="0" smtClean="0">
                          <a:effectLst/>
                          <a:latin typeface="+mj-lt"/>
                          <a:ea typeface="Times New Roman" panose="02020603050405020304"/>
                        </a:rPr>
                        <a:t> 2013</a:t>
                      </a:r>
                      <a:endParaRPr lang="en-US" sz="1300" dirty="0">
                        <a:effectLst/>
                        <a:latin typeface="+mj-lt"/>
                        <a:ea typeface="Times New Roman" panose="02020603050405020304"/>
                      </a:endParaRPr>
                    </a:p>
                  </a:txBody>
                  <a:tcPr marL="2179" marR="2179" marT="0" marB="0" anchor="ctr"/>
                </a:tc>
                <a:tc>
                  <a:txBody>
                    <a:bodyPr/>
                    <a:lstStyle/>
                    <a:p>
                      <a:pPr marL="59690" algn="just">
                        <a:spcAft>
                          <a:spcPts val="0"/>
                        </a:spcAft>
                      </a:pPr>
                      <a:r>
                        <a:rPr kumimoji="0" lang="en-US" sz="1300" kern="1200" dirty="0" err="1" smtClean="0">
                          <a:solidFill>
                            <a:schemeClr val="dk1"/>
                          </a:solidFill>
                          <a:effectLst/>
                          <a:latin typeface="+mj-lt"/>
                          <a:ea typeface="Times New Roman" panose="02020603050405020304"/>
                          <a:cs typeface="+mn-cs"/>
                        </a:rPr>
                        <a:t>Pengangkatan</a:t>
                      </a:r>
                      <a:r>
                        <a:rPr kumimoji="0" lang="en-US" sz="1300" kern="1200" dirty="0" smtClean="0">
                          <a:solidFill>
                            <a:schemeClr val="dk1"/>
                          </a:solidFill>
                          <a:effectLst/>
                          <a:latin typeface="+mj-lt"/>
                          <a:ea typeface="Times New Roman" panose="02020603050405020304"/>
                          <a:cs typeface="+mn-cs"/>
                        </a:rPr>
                        <a:t> </a:t>
                      </a:r>
                      <a:r>
                        <a:rPr kumimoji="0" lang="en-US" sz="1300" kern="1200" dirty="0" err="1" smtClean="0">
                          <a:solidFill>
                            <a:schemeClr val="dk1"/>
                          </a:solidFill>
                          <a:effectLst/>
                          <a:latin typeface="+mj-lt"/>
                          <a:ea typeface="Times New Roman" panose="02020603050405020304"/>
                          <a:cs typeface="+mn-cs"/>
                        </a:rPr>
                        <a:t>Pengurus</a:t>
                      </a:r>
                      <a:r>
                        <a:rPr kumimoji="0" lang="en-US" sz="1300" kern="1200" dirty="0" smtClean="0">
                          <a:solidFill>
                            <a:schemeClr val="dk1"/>
                          </a:solidFill>
                          <a:effectLst/>
                          <a:latin typeface="+mj-lt"/>
                          <a:ea typeface="Times New Roman" panose="02020603050405020304"/>
                          <a:cs typeface="+mn-cs"/>
                        </a:rPr>
                        <a:t> JIC.</a:t>
                      </a:r>
                      <a:endParaRPr lang="en-US" sz="1300" dirty="0">
                        <a:effectLst/>
                        <a:latin typeface="+mj-lt"/>
                        <a:ea typeface="Times New Roman" panose="02020603050405020304"/>
                      </a:endParaRPr>
                    </a:p>
                  </a:txBody>
                  <a:tcPr marL="2179" marR="2179" marT="0" marB="0" anchor="ctr"/>
                </a:tc>
              </a:tr>
              <a:tr h="0">
                <a:tc>
                  <a:txBody>
                    <a:bodyPr/>
                    <a:lstStyle/>
                    <a:p>
                      <a:pPr algn="just">
                        <a:spcAft>
                          <a:spcPts val="0"/>
                        </a:spcAft>
                      </a:pPr>
                      <a:r>
                        <a:rPr lang="en-US" sz="1300" dirty="0" smtClean="0">
                          <a:effectLst/>
                          <a:latin typeface="+mj-lt"/>
                          <a:ea typeface="Times New Roman" panose="02020603050405020304"/>
                        </a:rPr>
                        <a:t> 1377</a:t>
                      </a:r>
                      <a:endParaRPr lang="en-US" sz="1300" dirty="0">
                        <a:effectLst/>
                        <a:latin typeface="+mj-lt"/>
                        <a:ea typeface="Times New Roman" panose="02020603050405020304"/>
                      </a:endParaRPr>
                    </a:p>
                  </a:txBody>
                  <a:tcPr marL="2179" marR="2179" marT="0" marB="0" anchor="ctr"/>
                </a:tc>
                <a:tc>
                  <a:txBody>
                    <a:bodyPr/>
                    <a:lstStyle/>
                    <a:p>
                      <a:pPr algn="just">
                        <a:spcAft>
                          <a:spcPts val="0"/>
                        </a:spcAft>
                      </a:pPr>
                      <a:r>
                        <a:rPr lang="en-US" sz="1300" dirty="0" smtClean="0">
                          <a:effectLst/>
                          <a:latin typeface="+mj-lt"/>
                          <a:ea typeface="Times New Roman" panose="02020603050405020304"/>
                        </a:rPr>
                        <a:t> </a:t>
                      </a:r>
                      <a:r>
                        <a:rPr lang="en-US" sz="1300" dirty="0" err="1" smtClean="0">
                          <a:effectLst/>
                          <a:latin typeface="+mj-lt"/>
                          <a:ea typeface="Times New Roman" panose="02020603050405020304"/>
                        </a:rPr>
                        <a:t>Tahun</a:t>
                      </a:r>
                      <a:r>
                        <a:rPr lang="en-US" sz="1300" baseline="0" dirty="0" smtClean="0">
                          <a:effectLst/>
                          <a:latin typeface="+mj-lt"/>
                          <a:ea typeface="Times New Roman" panose="02020603050405020304"/>
                        </a:rPr>
                        <a:t> 2013</a:t>
                      </a:r>
                      <a:endParaRPr lang="en-US" sz="1300" dirty="0">
                        <a:effectLst/>
                        <a:latin typeface="+mj-lt"/>
                        <a:ea typeface="Times New Roman" panose="02020603050405020304"/>
                      </a:endParaRPr>
                    </a:p>
                  </a:txBody>
                  <a:tcPr marL="2179" marR="2179" marT="0" marB="0" anchor="ctr"/>
                </a:tc>
                <a:tc>
                  <a:txBody>
                    <a:bodyPr/>
                    <a:lstStyle/>
                    <a:p>
                      <a:pPr marL="59690" algn="just">
                        <a:spcAft>
                          <a:spcPts val="0"/>
                        </a:spcAft>
                      </a:pPr>
                      <a:r>
                        <a:rPr kumimoji="0" lang="en-US" sz="1300" kern="1200" dirty="0" err="1" smtClean="0">
                          <a:solidFill>
                            <a:schemeClr val="dk1"/>
                          </a:solidFill>
                          <a:effectLst/>
                          <a:latin typeface="+mj-lt"/>
                          <a:ea typeface="Times New Roman" panose="02020603050405020304"/>
                          <a:cs typeface="+mn-cs"/>
                        </a:rPr>
                        <a:t>Pengangkatan</a:t>
                      </a:r>
                      <a:r>
                        <a:rPr kumimoji="0" lang="en-US" sz="1300" kern="1200" dirty="0" smtClean="0">
                          <a:solidFill>
                            <a:schemeClr val="dk1"/>
                          </a:solidFill>
                          <a:effectLst/>
                          <a:latin typeface="+mj-lt"/>
                          <a:ea typeface="Times New Roman" panose="02020603050405020304"/>
                          <a:cs typeface="+mn-cs"/>
                        </a:rPr>
                        <a:t> </a:t>
                      </a:r>
                      <a:r>
                        <a:rPr kumimoji="0" lang="en-US" sz="1300" kern="1200" dirty="0" err="1" smtClean="0">
                          <a:solidFill>
                            <a:schemeClr val="dk1"/>
                          </a:solidFill>
                          <a:effectLst/>
                          <a:latin typeface="+mj-lt"/>
                          <a:ea typeface="Times New Roman" panose="02020603050405020304"/>
                          <a:cs typeface="+mn-cs"/>
                        </a:rPr>
                        <a:t>Pengurus</a:t>
                      </a:r>
                      <a:r>
                        <a:rPr kumimoji="0" lang="en-US" sz="1300" kern="1200" dirty="0" smtClean="0">
                          <a:solidFill>
                            <a:schemeClr val="dk1"/>
                          </a:solidFill>
                          <a:effectLst/>
                          <a:latin typeface="+mj-lt"/>
                          <a:ea typeface="Times New Roman" panose="02020603050405020304"/>
                          <a:cs typeface="+mn-cs"/>
                        </a:rPr>
                        <a:t> JIC.</a:t>
                      </a:r>
                      <a:endParaRPr lang="en-US" sz="1300" dirty="0">
                        <a:effectLst/>
                        <a:latin typeface="+mj-lt"/>
                        <a:ea typeface="Times New Roman" panose="02020603050405020304"/>
                      </a:endParaRPr>
                    </a:p>
                  </a:txBody>
                  <a:tcPr marL="2179" marR="2179" marT="0" marB="0" anchor="ctr"/>
                </a:tc>
              </a:tr>
            </a:tbl>
          </a:graphicData>
        </a:graphic>
      </p:graphicFrame>
      <p:graphicFrame>
        <p:nvGraphicFramePr>
          <p:cNvPr id="17" name="Table 16"/>
          <p:cNvGraphicFramePr>
            <a:graphicFrameLocks noGrp="1"/>
          </p:cNvGraphicFramePr>
          <p:nvPr/>
        </p:nvGraphicFramePr>
        <p:xfrm>
          <a:off x="3657600" y="4800600"/>
          <a:ext cx="5029200" cy="538010"/>
        </p:xfrm>
        <a:graphic>
          <a:graphicData uri="http://schemas.openxmlformats.org/drawingml/2006/table">
            <a:tbl>
              <a:tblPr>
                <a:tableStyleId>{5C22544A-7EE6-4342-B048-85BDC9FD1C3A}</a:tableStyleId>
              </a:tblPr>
              <a:tblGrid>
                <a:gridCol w="612173"/>
                <a:gridCol w="1181672"/>
                <a:gridCol w="3235355"/>
              </a:tblGrid>
              <a:tr h="120259">
                <a:tc gridSpan="3">
                  <a:txBody>
                    <a:bodyPr/>
                    <a:lstStyle/>
                    <a:p>
                      <a:pPr marL="36195" marR="15240" algn="ctr">
                        <a:spcAft>
                          <a:spcPts val="0"/>
                        </a:spcAft>
                      </a:pPr>
                      <a:r>
                        <a:rPr lang="en-US" sz="1300" b="1" dirty="0" smtClean="0">
                          <a:effectLst/>
                          <a:latin typeface="+mj-lt"/>
                          <a:ea typeface="Times New Roman" panose="02020603050405020304"/>
                        </a:rPr>
                        <a:t>PERATURAN GUBERNUR</a:t>
                      </a:r>
                      <a:endParaRPr lang="en-US" sz="1300" b="1" dirty="0">
                        <a:effectLst/>
                        <a:latin typeface="+mj-lt"/>
                        <a:ea typeface="Times New Roman" panose="02020603050405020304"/>
                      </a:endParaRPr>
                    </a:p>
                  </a:txBody>
                  <a:tcPr marL="2179" marR="2179" marT="0" marB="0" anchor="ctr"/>
                </a:tc>
                <a:tc hMerge="1">
                  <a:tcPr/>
                </a:tc>
                <a:tc hMerge="1">
                  <a:tcPr marL="2179" marR="2179" marT="0" marB="0" anchor="ctr"/>
                </a:tc>
              </a:tr>
              <a:tr h="339890">
                <a:tc>
                  <a:txBody>
                    <a:bodyPr/>
                    <a:lstStyle/>
                    <a:p>
                      <a:pPr marL="36195" marR="15240" algn="just">
                        <a:spcAft>
                          <a:spcPts val="0"/>
                        </a:spcAft>
                      </a:pPr>
                      <a:r>
                        <a:rPr lang="en-US" sz="1300" dirty="0">
                          <a:effectLst/>
                          <a:latin typeface="+mj-lt"/>
                        </a:rPr>
                        <a:t> </a:t>
                      </a:r>
                      <a:r>
                        <a:rPr lang="en-US" sz="1300" dirty="0" smtClean="0">
                          <a:effectLst/>
                          <a:latin typeface="+mj-lt"/>
                        </a:rPr>
                        <a:t> 49</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err="1">
                          <a:effectLst/>
                          <a:latin typeface="+mj-lt"/>
                        </a:rPr>
                        <a:t>Tahun</a:t>
                      </a:r>
                      <a:r>
                        <a:rPr lang="en-US" sz="1300" dirty="0">
                          <a:effectLst/>
                          <a:latin typeface="+mj-lt"/>
                        </a:rPr>
                        <a:t> </a:t>
                      </a:r>
                      <a:r>
                        <a:rPr lang="en-US" sz="1300" dirty="0" smtClean="0">
                          <a:effectLst/>
                          <a:latin typeface="+mj-lt"/>
                        </a:rPr>
                        <a:t>2011</a:t>
                      </a:r>
                      <a:endParaRPr lang="en-US" sz="13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300" dirty="0" smtClean="0">
                          <a:effectLst/>
                          <a:latin typeface="+mj-lt"/>
                        </a:rPr>
                        <a:t> </a:t>
                      </a:r>
                      <a:r>
                        <a:rPr lang="en-US" sz="1300" dirty="0" err="1" smtClean="0">
                          <a:effectLst/>
                          <a:latin typeface="+mj-lt"/>
                        </a:rPr>
                        <a:t>Organisasi</a:t>
                      </a:r>
                      <a:r>
                        <a:rPr lang="en-US" sz="1300" dirty="0" smtClean="0">
                          <a:effectLst/>
                          <a:latin typeface="+mj-lt"/>
                        </a:rPr>
                        <a:t> </a:t>
                      </a:r>
                      <a:r>
                        <a:rPr lang="en-US" sz="1300" dirty="0" err="1">
                          <a:effectLst/>
                          <a:latin typeface="+mj-lt"/>
                        </a:rPr>
                        <a:t>dan</a:t>
                      </a:r>
                      <a:r>
                        <a:rPr lang="en-US" sz="1300" dirty="0">
                          <a:effectLst/>
                          <a:latin typeface="+mj-lt"/>
                        </a:rPr>
                        <a:t> Tata </a:t>
                      </a:r>
                      <a:r>
                        <a:rPr lang="en-US" sz="1300" dirty="0" err="1" smtClean="0">
                          <a:effectLst/>
                          <a:latin typeface="+mj-lt"/>
                        </a:rPr>
                        <a:t>Kerja</a:t>
                      </a:r>
                      <a:r>
                        <a:rPr lang="en-US" sz="1300" dirty="0" smtClean="0">
                          <a:effectLst/>
                          <a:latin typeface="+mj-lt"/>
                        </a:rPr>
                        <a:t> </a:t>
                      </a:r>
                      <a:r>
                        <a:rPr lang="en-US" sz="1300" dirty="0" err="1" smtClean="0">
                          <a:effectLst/>
                          <a:latin typeface="+mj-lt"/>
                        </a:rPr>
                        <a:t>Lembaga</a:t>
                      </a:r>
                      <a:r>
                        <a:rPr lang="en-US" sz="1300" baseline="0" dirty="0" smtClean="0">
                          <a:effectLst/>
                          <a:latin typeface="+mj-lt"/>
                        </a:rPr>
                        <a:t> </a:t>
                      </a:r>
                      <a:r>
                        <a:rPr lang="en-US" sz="1300" dirty="0" smtClean="0">
                          <a:effectLst/>
                          <a:latin typeface="+mj-lt"/>
                        </a:rPr>
                        <a:t>JIC.</a:t>
                      </a:r>
                      <a:endParaRPr lang="en-US" sz="1300" dirty="0">
                        <a:effectLst/>
                        <a:latin typeface="+mj-lt"/>
                        <a:ea typeface="Times New Roman" panose="02020603050405020304"/>
                      </a:endParaRPr>
                    </a:p>
                  </a:txBody>
                  <a:tcPr marL="2179" marR="2179" marT="0" marB="0" anchor="ctr"/>
                </a:tc>
              </a:tr>
            </a:tbl>
          </a:graphicData>
        </a:graphic>
      </p:graphicFrame>
      <p:graphicFrame>
        <p:nvGraphicFramePr>
          <p:cNvPr id="19" name="Table 18"/>
          <p:cNvGraphicFramePr>
            <a:graphicFrameLocks noGrp="1"/>
          </p:cNvGraphicFramePr>
          <p:nvPr/>
        </p:nvGraphicFramePr>
        <p:xfrm>
          <a:off x="3657600" y="5500218"/>
          <a:ext cx="5029200" cy="640080"/>
        </p:xfrm>
        <a:graphic>
          <a:graphicData uri="http://schemas.openxmlformats.org/drawingml/2006/table">
            <a:tbl>
              <a:tblPr>
                <a:tableStyleId>{5C22544A-7EE6-4342-B048-85BDC9FD1C3A}</a:tableStyleId>
              </a:tblPr>
              <a:tblGrid>
                <a:gridCol w="612173"/>
                <a:gridCol w="1181672"/>
                <a:gridCol w="3235355"/>
              </a:tblGrid>
              <a:tr h="120259">
                <a:tc gridSpan="3">
                  <a:txBody>
                    <a:bodyPr/>
                    <a:lstStyle/>
                    <a:p>
                      <a:pPr marL="36195" marR="15240" algn="ctr">
                        <a:spcAft>
                          <a:spcPts val="0"/>
                        </a:spcAft>
                      </a:pPr>
                      <a:r>
                        <a:rPr lang="en-US" sz="1400" b="1" dirty="0" smtClean="0">
                          <a:effectLst/>
                          <a:latin typeface="+mj-lt"/>
                          <a:ea typeface="Times New Roman" panose="02020603050405020304"/>
                        </a:rPr>
                        <a:t>INSTRUKSI GUBERNUR</a:t>
                      </a:r>
                      <a:endParaRPr lang="en-US" sz="1400" b="1" dirty="0">
                        <a:effectLst/>
                        <a:latin typeface="+mj-lt"/>
                        <a:ea typeface="Times New Roman" panose="02020603050405020304"/>
                      </a:endParaRPr>
                    </a:p>
                  </a:txBody>
                  <a:tcPr marL="2179" marR="2179" marT="0" marB="0" anchor="ctr"/>
                </a:tc>
                <a:tc hMerge="1">
                  <a:tcPr/>
                </a:tc>
                <a:tc hMerge="1">
                  <a:tcPr marL="2179" marR="2179" marT="0" marB="0" anchor="ctr"/>
                </a:tc>
              </a:tr>
              <a:tr h="339890">
                <a:tc>
                  <a:txBody>
                    <a:bodyPr/>
                    <a:lstStyle/>
                    <a:p>
                      <a:pPr marL="36195" marR="15240" algn="just">
                        <a:spcAft>
                          <a:spcPts val="0"/>
                        </a:spcAft>
                      </a:pPr>
                      <a:r>
                        <a:rPr lang="en-US" sz="1400" dirty="0">
                          <a:effectLst/>
                          <a:latin typeface="+mj-lt"/>
                        </a:rPr>
                        <a:t> </a:t>
                      </a:r>
                      <a:r>
                        <a:rPr lang="en-US" sz="1400" dirty="0" smtClean="0">
                          <a:effectLst/>
                          <a:latin typeface="+mj-lt"/>
                        </a:rPr>
                        <a:t> 43</a:t>
                      </a:r>
                      <a:endParaRPr lang="en-US" sz="14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400" dirty="0" err="1">
                          <a:effectLst/>
                          <a:latin typeface="+mj-lt"/>
                        </a:rPr>
                        <a:t>Tahun</a:t>
                      </a:r>
                      <a:r>
                        <a:rPr lang="en-US" sz="1400" dirty="0">
                          <a:effectLst/>
                          <a:latin typeface="+mj-lt"/>
                        </a:rPr>
                        <a:t> </a:t>
                      </a:r>
                      <a:r>
                        <a:rPr lang="en-US" sz="1400" dirty="0" smtClean="0">
                          <a:effectLst/>
                          <a:latin typeface="+mj-lt"/>
                        </a:rPr>
                        <a:t>2014</a:t>
                      </a:r>
                      <a:endParaRPr lang="en-US" sz="1400" dirty="0">
                        <a:effectLst/>
                        <a:latin typeface="+mj-lt"/>
                        <a:ea typeface="Times New Roman" panose="02020603050405020304"/>
                      </a:endParaRPr>
                    </a:p>
                  </a:txBody>
                  <a:tcPr marL="2179" marR="2179" marT="0" marB="0" anchor="ctr"/>
                </a:tc>
                <a:tc>
                  <a:txBody>
                    <a:bodyPr/>
                    <a:lstStyle/>
                    <a:p>
                      <a:pPr marL="36195" marR="15240" algn="just">
                        <a:spcAft>
                          <a:spcPts val="0"/>
                        </a:spcAft>
                      </a:pPr>
                      <a:r>
                        <a:rPr lang="en-US" sz="1400" dirty="0" smtClean="0">
                          <a:effectLst/>
                          <a:latin typeface="+mj-lt"/>
                        </a:rPr>
                        <a:t> </a:t>
                      </a:r>
                      <a:r>
                        <a:rPr kumimoji="0" lang="en-US" sz="1400" kern="1200" dirty="0" err="1" smtClean="0">
                          <a:solidFill>
                            <a:schemeClr val="dk1"/>
                          </a:solidFill>
                          <a:effectLst/>
                          <a:latin typeface="+mj-lt"/>
                          <a:ea typeface="+mn-ea"/>
                          <a:cs typeface="+mn-cs"/>
                        </a:rPr>
                        <a:t>Pemindahan</a:t>
                      </a:r>
                      <a:r>
                        <a:rPr kumimoji="0" lang="en-US" sz="1400" kern="1200" dirty="0" smtClean="0">
                          <a:solidFill>
                            <a:schemeClr val="dk1"/>
                          </a:solidFill>
                          <a:effectLst/>
                          <a:latin typeface="+mj-lt"/>
                          <a:ea typeface="+mn-ea"/>
                          <a:cs typeface="+mn-cs"/>
                        </a:rPr>
                        <a:t> </a:t>
                      </a:r>
                      <a:r>
                        <a:rPr kumimoji="0" lang="en-US" sz="1400" kern="1200" dirty="0" err="1" smtClean="0">
                          <a:solidFill>
                            <a:schemeClr val="dk1"/>
                          </a:solidFill>
                          <a:effectLst/>
                          <a:latin typeface="+mj-lt"/>
                          <a:ea typeface="+mn-ea"/>
                          <a:cs typeface="+mn-cs"/>
                        </a:rPr>
                        <a:t>Lembaga</a:t>
                      </a:r>
                      <a:r>
                        <a:rPr kumimoji="0" lang="en-US" sz="1400" kern="1200" dirty="0" smtClean="0">
                          <a:solidFill>
                            <a:schemeClr val="dk1"/>
                          </a:solidFill>
                          <a:effectLst/>
                          <a:latin typeface="+mj-lt"/>
                          <a:ea typeface="+mn-ea"/>
                          <a:cs typeface="+mn-cs"/>
                        </a:rPr>
                        <a:t> KODI, DMI </a:t>
                      </a:r>
                      <a:r>
                        <a:rPr kumimoji="0" lang="en-US" sz="1400" kern="1200" dirty="0" err="1" smtClean="0">
                          <a:solidFill>
                            <a:schemeClr val="dk1"/>
                          </a:solidFill>
                          <a:effectLst/>
                          <a:latin typeface="+mj-lt"/>
                          <a:ea typeface="+mn-ea"/>
                          <a:cs typeface="+mn-cs"/>
                        </a:rPr>
                        <a:t>dan</a:t>
                      </a:r>
                      <a:r>
                        <a:rPr kumimoji="0" lang="en-US" sz="1400" kern="1200" dirty="0" smtClean="0">
                          <a:solidFill>
                            <a:schemeClr val="dk1"/>
                          </a:solidFill>
                          <a:effectLst/>
                          <a:latin typeface="+mj-lt"/>
                          <a:ea typeface="+mn-ea"/>
                          <a:cs typeface="+mn-cs"/>
                        </a:rPr>
                        <a:t> </a:t>
                      </a:r>
                      <a:endParaRPr kumimoji="0" lang="en-US" sz="1400" kern="1200" dirty="0" smtClean="0">
                        <a:solidFill>
                          <a:schemeClr val="dk1"/>
                        </a:solidFill>
                        <a:effectLst/>
                        <a:latin typeface="+mj-lt"/>
                        <a:ea typeface="+mn-ea"/>
                        <a:cs typeface="+mn-cs"/>
                      </a:endParaRPr>
                    </a:p>
                    <a:p>
                      <a:pPr marL="36195" marR="15240" algn="just">
                        <a:spcAft>
                          <a:spcPts val="0"/>
                        </a:spcAft>
                      </a:pPr>
                      <a:r>
                        <a:rPr kumimoji="0" lang="en-US" sz="1400" kern="1200" dirty="0" smtClean="0">
                          <a:solidFill>
                            <a:schemeClr val="dk1"/>
                          </a:solidFill>
                          <a:effectLst/>
                          <a:latin typeface="+mj-lt"/>
                          <a:ea typeface="+mn-ea"/>
                          <a:cs typeface="+mn-cs"/>
                        </a:rPr>
                        <a:t> MUI </a:t>
                      </a:r>
                      <a:r>
                        <a:rPr kumimoji="0" lang="en-US" sz="1400" kern="1200" dirty="0" err="1" smtClean="0">
                          <a:solidFill>
                            <a:schemeClr val="dk1"/>
                          </a:solidFill>
                          <a:effectLst/>
                          <a:latin typeface="+mj-lt"/>
                          <a:ea typeface="+mn-ea"/>
                          <a:cs typeface="+mn-cs"/>
                        </a:rPr>
                        <a:t>Provinsi</a:t>
                      </a:r>
                      <a:r>
                        <a:rPr kumimoji="0" lang="en-US" sz="1400" kern="1200" dirty="0" smtClean="0">
                          <a:solidFill>
                            <a:schemeClr val="dk1"/>
                          </a:solidFill>
                          <a:effectLst/>
                          <a:latin typeface="+mj-lt"/>
                          <a:ea typeface="+mn-ea"/>
                          <a:cs typeface="+mn-cs"/>
                        </a:rPr>
                        <a:t> DKI Jakarta.</a:t>
                      </a:r>
                      <a:endParaRPr lang="en-US" sz="1400" dirty="0">
                        <a:effectLst/>
                        <a:latin typeface="+mj-lt"/>
                        <a:ea typeface="Times New Roman" panose="02020603050405020304"/>
                      </a:endParaRPr>
                    </a:p>
                  </a:txBody>
                  <a:tcPr marL="2179" marR="2179" marT="0" marB="0" anchor="ctr"/>
                </a:tc>
              </a:tr>
            </a:tbl>
          </a:graphicData>
        </a:graphic>
      </p:graphicFrame>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0" y="0"/>
            <a:ext cx="9144001" cy="6858000"/>
            <a:chOff x="0" y="0"/>
            <a:chExt cx="9144001" cy="6858000"/>
          </a:xfrm>
        </p:grpSpPr>
        <p:sp>
          <p:nvSpPr>
            <p:cNvPr id="28" name="Rectangle 27"/>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9" name="Picture 28"/>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5" name="Picture 9" descr="fungsi.jpg"/>
          <p:cNvPicPr>
            <a:picLocks noChangeAspect="1"/>
          </p:cNvPicPr>
          <p:nvPr/>
        </p:nvPicPr>
        <p:blipFill>
          <a:blip r:embed="rId3" cstate="print"/>
          <a:stretch>
            <a:fillRect/>
          </a:stretch>
        </p:blipFill>
        <p:spPr bwMode="auto">
          <a:xfrm>
            <a:off x="184500" y="2566747"/>
            <a:ext cx="3015900" cy="20052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Title 6"/>
          <p:cNvSpPr>
            <a:spLocks noGrp="1"/>
          </p:cNvSpPr>
          <p:nvPr>
            <p:ph type="title"/>
          </p:nvPr>
        </p:nvSpPr>
        <p:spPr>
          <a:xfrm>
            <a:off x="4419600" y="457200"/>
            <a:ext cx="3505200" cy="762000"/>
          </a:xfrm>
        </p:spPr>
        <p:txBody>
          <a:bodyPr>
            <a:normAutofit fontScale="90000"/>
          </a:bodyPr>
          <a:lstStyle/>
          <a:p>
            <a:pPr fontAlgn="auto">
              <a:spcAft>
                <a:spcPts val="0"/>
              </a:spcAft>
              <a:defRPr/>
            </a:pPr>
            <a:r>
              <a:rPr lang="id-ID" sz="2400" dirty="0" smtClean="0">
                <a:solidFill>
                  <a:schemeClr val="tx1"/>
                </a:solidFill>
              </a:rPr>
              <a:t>Menjadi</a:t>
            </a:r>
            <a:br>
              <a:rPr lang="id-ID" sz="2800" dirty="0" smtClean="0">
                <a:solidFill>
                  <a:schemeClr val="tx1"/>
                </a:solidFill>
              </a:rPr>
            </a:br>
            <a:r>
              <a:rPr lang="id-ID" sz="2800" b="1" dirty="0" smtClean="0">
                <a:solidFill>
                  <a:schemeClr val="tx1"/>
                </a:solidFill>
              </a:rPr>
              <a:t>Pusat Peradaban Islam</a:t>
            </a:r>
            <a:endParaRPr lang="id-ID" sz="2800" b="1" dirty="0" smtClean="0">
              <a:solidFill>
                <a:schemeClr val="tx1"/>
              </a:solidFill>
            </a:endParaRPr>
          </a:p>
        </p:txBody>
      </p:sp>
      <p:sp>
        <p:nvSpPr>
          <p:cNvPr id="15" name="Title 6"/>
          <p:cNvSpPr txBox="1"/>
          <p:nvPr/>
        </p:nvSpPr>
        <p:spPr bwMode="auto">
          <a:xfrm>
            <a:off x="4419600" y="1676400"/>
            <a:ext cx="4343400" cy="2057400"/>
          </a:xfrm>
          <a:prstGeom prst="rect">
            <a:avLst/>
          </a:prstGeom>
          <a:noFill/>
          <a:ln w="9525">
            <a:noFill/>
            <a:miter lim="800000"/>
          </a:ln>
        </p:spPr>
        <p:txBody>
          <a:bodyPr lIns="0" rIns="0" bIns="0" anchor="b"/>
          <a:lstStyle/>
          <a:p>
            <a:pPr marL="273050" indent="-273050" fontAlgn="auto">
              <a:spcBef>
                <a:spcPts val="0"/>
              </a:spcBef>
              <a:spcAft>
                <a:spcPts val="0"/>
              </a:spcAft>
              <a:defRPr/>
            </a:pPr>
            <a:r>
              <a:rPr lang="id-ID" sz="1700" dirty="0">
                <a:latin typeface="+mj-lt"/>
                <a:cs typeface="+mn-cs"/>
              </a:rPr>
              <a:t>1.	Mewujudkan Pusat Pengembangan Sumberdaya </a:t>
            </a:r>
            <a:r>
              <a:rPr lang="id-ID" sz="1700" dirty="0" smtClean="0">
                <a:latin typeface="+mj-lt"/>
                <a:cs typeface="+mn-cs"/>
              </a:rPr>
              <a:t>Muslim, Pengkajian, </a:t>
            </a:r>
            <a:r>
              <a:rPr lang="id-ID" sz="1700" dirty="0">
                <a:latin typeface="+mj-lt"/>
                <a:cs typeface="+mn-cs"/>
              </a:rPr>
              <a:t>Data dan Informasi serta Budaya Islam di Jakarta yang </a:t>
            </a:r>
            <a:r>
              <a:rPr lang="en-US" sz="1700" dirty="0">
                <a:latin typeface="+mj-lt"/>
                <a:cs typeface="+mn-cs"/>
              </a:rPr>
              <a:t>b</a:t>
            </a:r>
            <a:r>
              <a:rPr lang="id-ID" sz="1700" dirty="0">
                <a:latin typeface="+mj-lt"/>
                <a:cs typeface="+mn-cs"/>
              </a:rPr>
              <a:t>ertaraf Internasional.</a:t>
            </a:r>
            <a:endParaRPr lang="id-ID" sz="1700" dirty="0">
              <a:latin typeface="+mj-lt"/>
              <a:cs typeface="+mn-cs"/>
            </a:endParaRPr>
          </a:p>
          <a:p>
            <a:pPr marL="273050" indent="-273050" fontAlgn="auto">
              <a:spcBef>
                <a:spcPts val="0"/>
              </a:spcBef>
              <a:spcAft>
                <a:spcPts val="0"/>
              </a:spcAft>
              <a:defRPr/>
            </a:pPr>
            <a:r>
              <a:rPr lang="id-ID" sz="1700" dirty="0">
                <a:latin typeface="+mj-lt"/>
                <a:ea typeface="+mj-ea"/>
                <a:cs typeface="+mj-cs"/>
              </a:rPr>
              <a:t>2.	</a:t>
            </a:r>
            <a:r>
              <a:rPr lang="id-ID" sz="1700" dirty="0">
                <a:latin typeface="+mj-lt"/>
                <a:cs typeface="+mn-cs"/>
              </a:rPr>
              <a:t>Mewujudkan Pusat Pengembangan Islam Jakarta sebagai landmark dengan sosok fisik yang </a:t>
            </a:r>
            <a:r>
              <a:rPr lang="id-ID" sz="1700" dirty="0" smtClean="0">
                <a:latin typeface="+mj-lt"/>
                <a:cs typeface="+mn-cs"/>
              </a:rPr>
              <a:t>monumental, </a:t>
            </a:r>
            <a:r>
              <a:rPr lang="id-ID" sz="1700" dirty="0">
                <a:latin typeface="+mj-lt"/>
                <a:cs typeface="+mn-cs"/>
              </a:rPr>
              <a:t>bernuansa Islami dimana Masjid sebagai sentrumnya.</a:t>
            </a:r>
            <a:endParaRPr lang="id-ID" sz="1700" dirty="0">
              <a:latin typeface="+mj-lt"/>
              <a:ea typeface="+mj-ea"/>
              <a:cs typeface="+mj-cs"/>
            </a:endParaRPr>
          </a:p>
        </p:txBody>
      </p:sp>
      <p:sp>
        <p:nvSpPr>
          <p:cNvPr id="21" name="TextBox 9"/>
          <p:cNvSpPr txBox="1">
            <a:spLocks noChangeArrowheads="1"/>
          </p:cNvSpPr>
          <p:nvPr/>
        </p:nvSpPr>
        <p:spPr bwMode="auto">
          <a:xfrm>
            <a:off x="3122772" y="482025"/>
            <a:ext cx="915828" cy="584775"/>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id-ID"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Visi</a:t>
            </a:r>
            <a:endParaRPr lang="id-ID" sz="32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22" name="TextBox 9"/>
          <p:cNvSpPr txBox="1">
            <a:spLocks noChangeArrowheads="1"/>
          </p:cNvSpPr>
          <p:nvPr/>
        </p:nvSpPr>
        <p:spPr bwMode="auto">
          <a:xfrm>
            <a:off x="3103729" y="1524000"/>
            <a:ext cx="1007007" cy="584775"/>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id-ID"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Misi</a:t>
            </a:r>
            <a:endParaRPr lang="id-ID" sz="32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23" name="TextBox 9"/>
          <p:cNvSpPr txBox="1">
            <a:spLocks noChangeArrowheads="1"/>
          </p:cNvSpPr>
          <p:nvPr/>
        </p:nvSpPr>
        <p:spPr bwMode="auto">
          <a:xfrm>
            <a:off x="3124200" y="4114800"/>
            <a:ext cx="1643399" cy="1077218"/>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2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Bidang</a:t>
            </a:r>
            <a:r>
              <a:rPr 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endParaRPr 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a:p>
            <a:pPr fontAlgn="auto">
              <a:spcBef>
                <a:spcPts val="0"/>
              </a:spcBef>
              <a:spcAft>
                <a:spcPts val="0"/>
              </a:spcAft>
              <a:defRPr/>
            </a:pPr>
            <a:r>
              <a:rPr lang="id-ID"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Fungsi</a:t>
            </a:r>
            <a:endParaRPr lang="id-ID" sz="32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32" name="Title 6"/>
          <p:cNvSpPr txBox="1"/>
          <p:nvPr/>
        </p:nvSpPr>
        <p:spPr bwMode="auto">
          <a:xfrm>
            <a:off x="4800600" y="3644900"/>
            <a:ext cx="3429000" cy="2007235"/>
          </a:xfrm>
          <a:prstGeom prst="rect">
            <a:avLst/>
          </a:prstGeom>
          <a:noFill/>
          <a:ln w="9525">
            <a:noFill/>
            <a:miter lim="800000"/>
          </a:ln>
        </p:spPr>
        <p:txBody>
          <a:bodyPr lIns="0" rIns="0" bIns="0" anchor="b"/>
          <a:lstStyle/>
          <a:p>
            <a:pPr marL="342900" indent="-342900" fontAlgn="auto">
              <a:spcBef>
                <a:spcPts val="0"/>
              </a:spcBef>
              <a:spcAft>
                <a:spcPts val="0"/>
              </a:spcAft>
              <a:buAutoNum type="arabicPeriod"/>
              <a:defRPr/>
            </a:pPr>
            <a:r>
              <a:rPr lang="en-US" sz="1700" b="1" dirty="0" smtClean="0">
                <a:latin typeface="+mj-lt"/>
                <a:cs typeface="+mn-cs"/>
              </a:rPr>
              <a:t>TAKMIR MASJID</a:t>
            </a:r>
            <a:r>
              <a:rPr lang="id-ID" sz="1700" b="1" dirty="0" smtClean="0">
                <a:latin typeface="+mj-lt"/>
                <a:cs typeface="+mn-cs"/>
              </a:rPr>
              <a:t>.</a:t>
            </a:r>
            <a:endParaRPr lang="en-US" sz="1700" b="1" dirty="0" smtClean="0">
              <a:latin typeface="+mj-lt"/>
              <a:cs typeface="+mn-cs"/>
            </a:endParaRPr>
          </a:p>
          <a:p>
            <a:pPr marL="342900" indent="-342900" fontAlgn="auto">
              <a:spcBef>
                <a:spcPts val="0"/>
              </a:spcBef>
              <a:spcAft>
                <a:spcPts val="0"/>
              </a:spcAft>
              <a:buAutoNum type="arabicPeriod"/>
              <a:defRPr/>
            </a:pPr>
            <a:r>
              <a:rPr lang="en-US" sz="1700" b="1" dirty="0" smtClean="0">
                <a:latin typeface="+mj-lt"/>
                <a:cs typeface="+mn-cs"/>
              </a:rPr>
              <a:t>PENGKAJIAN DAN PENDIDIKAN.</a:t>
            </a:r>
            <a:endParaRPr lang="en-US" sz="1700" b="1" dirty="0" smtClean="0">
              <a:latin typeface="+mj-lt"/>
              <a:cs typeface="+mn-cs"/>
            </a:endParaRPr>
          </a:p>
          <a:p>
            <a:pPr marL="342900" indent="-342900" fontAlgn="auto">
              <a:spcBef>
                <a:spcPts val="0"/>
              </a:spcBef>
              <a:spcAft>
                <a:spcPts val="0"/>
              </a:spcAft>
              <a:buAutoNum type="arabicPeriod"/>
              <a:defRPr/>
            </a:pPr>
            <a:r>
              <a:rPr lang="en-US" sz="1700" b="1" dirty="0" smtClean="0">
                <a:latin typeface="+mj-lt"/>
                <a:cs typeface="+mn-cs"/>
              </a:rPr>
              <a:t>SOSIAL BUDAYA.</a:t>
            </a:r>
            <a:endParaRPr lang="en-US" sz="1700" b="1" dirty="0" smtClean="0">
              <a:latin typeface="+mj-lt"/>
              <a:cs typeface="+mn-cs"/>
            </a:endParaRPr>
          </a:p>
          <a:p>
            <a:pPr marL="342900" indent="-342900" fontAlgn="auto">
              <a:spcBef>
                <a:spcPts val="0"/>
              </a:spcBef>
              <a:spcAft>
                <a:spcPts val="0"/>
              </a:spcAft>
              <a:buAutoNum type="arabicPeriod"/>
              <a:defRPr/>
            </a:pPr>
            <a:r>
              <a:rPr lang="en-US" sz="1700" b="1" dirty="0" smtClean="0">
                <a:latin typeface="+mj-lt"/>
                <a:cs typeface="+mn-cs"/>
              </a:rPr>
              <a:t>INFORMASI DAN KOMUNIKASI.</a:t>
            </a:r>
            <a:endParaRPr lang="en-US" sz="1700" b="1" dirty="0" smtClean="0">
              <a:latin typeface="+mj-lt"/>
              <a:cs typeface="+mn-cs"/>
            </a:endParaRPr>
          </a:p>
          <a:p>
            <a:pPr marL="342900" indent="-342900" fontAlgn="auto">
              <a:spcBef>
                <a:spcPts val="0"/>
              </a:spcBef>
              <a:spcAft>
                <a:spcPts val="0"/>
              </a:spcAft>
              <a:buAutoNum type="arabicPeriod"/>
              <a:defRPr/>
            </a:pPr>
            <a:r>
              <a:rPr lang="id-ID" altLang="en-US" sz="1700" b="1" dirty="0" smtClean="0">
                <a:latin typeface="+mj-lt"/>
                <a:cs typeface="+mn-cs"/>
              </a:rPr>
              <a:t>EKONOMI SYARIAH</a:t>
            </a:r>
            <a:endParaRPr lang="en-US" sz="1700" b="1" dirty="0" smtClean="0">
              <a:latin typeface="+mj-lt"/>
              <a:cs typeface="+mn-cs"/>
            </a:endParaRPr>
          </a:p>
          <a:p>
            <a:pPr marL="342900" indent="-342900" fontAlgn="auto">
              <a:spcBef>
                <a:spcPts val="0"/>
              </a:spcBef>
              <a:spcAft>
                <a:spcPts val="0"/>
              </a:spcAft>
              <a:buAutoNum type="arabicPeriod"/>
              <a:defRPr/>
            </a:pPr>
            <a:r>
              <a:rPr lang="en-US" sz="1700" b="1" dirty="0" smtClean="0">
                <a:latin typeface="+mj-lt"/>
                <a:cs typeface="+mn-cs"/>
              </a:rPr>
              <a:t>SEKRETARIAT ( PNS ).</a:t>
            </a:r>
            <a:endParaRPr lang="id-ID" sz="1700" b="1" dirty="0">
              <a:latin typeface="+mj-lt"/>
              <a:ea typeface="+mj-ea"/>
              <a:cs typeface="+mj-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9144001" cy="6858000"/>
            <a:chOff x="0" y="0"/>
            <a:chExt cx="9144001" cy="6858000"/>
          </a:xfrm>
        </p:grpSpPr>
        <p:sp>
          <p:nvSpPr>
            <p:cNvPr id="16" name="Rectangle 15"/>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7" name="Picture 16"/>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5" name="Picture 9" descr="fungsi.jpg"/>
          <p:cNvPicPr>
            <a:picLocks noChangeAspect="1"/>
          </p:cNvPicPr>
          <p:nvPr/>
        </p:nvPicPr>
        <p:blipFill>
          <a:blip r:embed="rId3" cstate="print"/>
          <a:stretch>
            <a:fillRect/>
          </a:stretch>
        </p:blipFill>
        <p:spPr bwMode="auto">
          <a:xfrm>
            <a:off x="422029" y="2667000"/>
            <a:ext cx="2860433" cy="21873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8"/>
          <p:cNvSpPr txBox="1">
            <a:spLocks noChangeArrowheads="1"/>
          </p:cNvSpPr>
          <p:nvPr/>
        </p:nvSpPr>
        <p:spPr bwMode="auto">
          <a:xfrm>
            <a:off x="3733800" y="1752600"/>
            <a:ext cx="4724400" cy="4388894"/>
          </a:xfrm>
          <a:prstGeom prst="rect">
            <a:avLst/>
          </a:prstGeom>
          <a:noFill/>
          <a:ln w="9525">
            <a:noFill/>
            <a:miter lim="800000"/>
          </a:ln>
        </p:spPr>
        <p:txBody>
          <a:bodyPr wrap="square">
            <a:spAutoFit/>
          </a:bodyPr>
          <a:lstStyle/>
          <a:p>
            <a:pPr fontAlgn="auto">
              <a:spcBef>
                <a:spcPts val="0"/>
              </a:spcBef>
              <a:spcAft>
                <a:spcPts val="0"/>
              </a:spcAft>
              <a:defRPr/>
            </a:pPr>
            <a:r>
              <a:rPr lang="id-ID" sz="1600" dirty="0" smtClean="0">
                <a:latin typeface="+mj-lt"/>
                <a:cs typeface="+mn-cs"/>
              </a:rPr>
              <a:t>Jakarta Islamic Centre </a:t>
            </a:r>
            <a:r>
              <a:rPr lang="en-US" sz="1600" dirty="0" err="1" smtClean="0">
                <a:latin typeface="+mj-lt"/>
              </a:rPr>
              <a:t>memiliki</a:t>
            </a:r>
            <a:r>
              <a:rPr lang="en-US" sz="1600" dirty="0" smtClean="0">
                <a:latin typeface="+mj-lt"/>
              </a:rPr>
              <a:t> </a:t>
            </a:r>
            <a:r>
              <a:rPr lang="en-US" sz="1600" dirty="0" err="1" smtClean="0">
                <a:latin typeface="+mj-lt"/>
              </a:rPr>
              <a:t>luas</a:t>
            </a:r>
            <a:r>
              <a:rPr lang="en-US" sz="1600" dirty="0" smtClean="0">
                <a:latin typeface="+mj-lt"/>
              </a:rPr>
              <a:t> 10,9 Ha </a:t>
            </a:r>
            <a:r>
              <a:rPr lang="en-US" sz="1600" dirty="0" err="1" smtClean="0">
                <a:latin typeface="+mj-lt"/>
              </a:rPr>
              <a:t>dan</a:t>
            </a:r>
            <a:r>
              <a:rPr lang="en-US" sz="1600" dirty="0" smtClean="0">
                <a:latin typeface="+mj-lt"/>
              </a:rPr>
              <a:t> </a:t>
            </a:r>
            <a:r>
              <a:rPr lang="id-ID" sz="1600" dirty="0" smtClean="0">
                <a:latin typeface="+mj-lt"/>
                <a:cs typeface="+mn-cs"/>
              </a:rPr>
              <a:t>dikembangkan dengan </a:t>
            </a:r>
            <a:r>
              <a:rPr lang="id-ID" sz="1600" b="1" dirty="0" smtClean="0">
                <a:latin typeface="+mj-lt"/>
                <a:cs typeface="+mn-cs"/>
              </a:rPr>
              <a:t>MASTER PLAN </a:t>
            </a:r>
            <a:r>
              <a:rPr lang="en-US" sz="1600" b="1" dirty="0" smtClean="0">
                <a:latin typeface="+mj-lt"/>
                <a:cs typeface="+mn-cs"/>
              </a:rPr>
              <a:t>DALAM SATU KESATUAN YANG UTUH </a:t>
            </a:r>
            <a:r>
              <a:rPr lang="id-ID" sz="1600" dirty="0" smtClean="0">
                <a:latin typeface="+mj-lt"/>
                <a:cs typeface="+mn-cs"/>
              </a:rPr>
              <a:t>yang terdiri dari tiga komplek bangunan, yakni:</a:t>
            </a:r>
            <a:endParaRPr lang="id-ID" sz="1600" dirty="0" smtClean="0">
              <a:latin typeface="+mj-lt"/>
              <a:cs typeface="+mn-cs"/>
            </a:endParaRPr>
          </a:p>
          <a:p>
            <a:pPr marL="273050" indent="-273050" fontAlgn="auto">
              <a:spcBef>
                <a:spcPts val="0"/>
              </a:spcBef>
              <a:spcAft>
                <a:spcPts val="0"/>
              </a:spcAft>
              <a:defRPr/>
            </a:pPr>
            <a:endParaRPr lang="id-ID" sz="1600" b="1" dirty="0" smtClean="0">
              <a:latin typeface="+mj-lt"/>
              <a:cs typeface="+mn-cs"/>
            </a:endParaRPr>
          </a:p>
          <a:p>
            <a:pPr marL="273050" indent="-273050" fontAlgn="auto">
              <a:spcBef>
                <a:spcPts val="0"/>
              </a:spcBef>
              <a:spcAft>
                <a:spcPts val="0"/>
              </a:spcAft>
              <a:buFont typeface="Wingdings" panose="05000000000000000000" pitchFamily="2" charset="2"/>
              <a:buChar char="v"/>
              <a:defRPr/>
            </a:pPr>
            <a:r>
              <a:rPr lang="id-ID" sz="1600" b="1" dirty="0" smtClean="0">
                <a:latin typeface="+mj-lt"/>
                <a:cs typeface="+mn-cs"/>
              </a:rPr>
              <a:t>MASJID,</a:t>
            </a:r>
            <a:r>
              <a:rPr lang="id-ID" sz="1600" dirty="0" smtClean="0">
                <a:latin typeface="+mj-lt"/>
                <a:cs typeface="+mn-cs"/>
              </a:rPr>
              <a:t> memiliki luas bangunan  14.625 M</a:t>
            </a:r>
            <a:r>
              <a:rPr lang="id-ID" sz="1600" baseline="30000" dirty="0" smtClean="0">
                <a:latin typeface="+mj-lt"/>
                <a:cs typeface="+mn-cs"/>
              </a:rPr>
              <a:t>2</a:t>
            </a:r>
            <a:r>
              <a:rPr lang="id-ID" sz="1600" dirty="0" smtClean="0">
                <a:latin typeface="+mj-lt"/>
                <a:cs typeface="+mn-cs"/>
              </a:rPr>
              <a:t> di areal seluas 2,2 Ha, fasilitas untuk peribadatan.</a:t>
            </a:r>
            <a:endParaRPr lang="id-ID" sz="1600" dirty="0" smtClean="0">
              <a:latin typeface="+mj-lt"/>
              <a:cs typeface="+mn-cs"/>
            </a:endParaRPr>
          </a:p>
          <a:p>
            <a:pPr marL="273050" indent="-273050" fontAlgn="auto">
              <a:spcBef>
                <a:spcPts val="0"/>
              </a:spcBef>
              <a:spcAft>
                <a:spcPts val="0"/>
              </a:spcAft>
              <a:defRPr/>
            </a:pPr>
            <a:endParaRPr lang="en-US" sz="1000" dirty="0">
              <a:latin typeface="+mj-lt"/>
              <a:cs typeface="+mn-cs"/>
            </a:endParaRPr>
          </a:p>
          <a:p>
            <a:pPr marL="273050" indent="-273050" fontAlgn="auto">
              <a:spcBef>
                <a:spcPts val="0"/>
              </a:spcBef>
              <a:spcAft>
                <a:spcPts val="0"/>
              </a:spcAft>
              <a:buFont typeface="Wingdings" panose="05000000000000000000" pitchFamily="2" charset="2"/>
              <a:buChar char="v"/>
              <a:defRPr/>
            </a:pPr>
            <a:r>
              <a:rPr lang="id-ID" sz="1600" b="1" dirty="0" smtClean="0">
                <a:latin typeface="+mj-lt"/>
                <a:cs typeface="+mn-cs"/>
              </a:rPr>
              <a:t>GEDUNG </a:t>
            </a:r>
            <a:r>
              <a:rPr lang="en-US" sz="1600" b="1" dirty="0" smtClean="0">
                <a:latin typeface="+mj-lt"/>
                <a:cs typeface="+mn-cs"/>
              </a:rPr>
              <a:t>SOSIAL BUDAYA</a:t>
            </a:r>
            <a:r>
              <a:rPr lang="id-ID" sz="1600" b="1" dirty="0" smtClean="0">
                <a:latin typeface="+mj-lt"/>
                <a:cs typeface="+mn-cs"/>
              </a:rPr>
              <a:t>,</a:t>
            </a:r>
            <a:r>
              <a:rPr lang="id-ID" dirty="0" smtClean="0">
                <a:latin typeface="+mj-lt"/>
                <a:cs typeface="+mn-cs"/>
              </a:rPr>
              <a:t> </a:t>
            </a:r>
            <a:r>
              <a:rPr lang="id-ID" sz="1600" dirty="0" smtClean="0">
                <a:latin typeface="+mj-lt"/>
                <a:cs typeface="+mn-cs"/>
              </a:rPr>
              <a:t>memiliki luas bangunan 13.551 M</a:t>
            </a:r>
            <a:r>
              <a:rPr lang="id-ID" sz="1600" baseline="30000" dirty="0" smtClean="0">
                <a:latin typeface="+mj-lt"/>
                <a:cs typeface="+mn-cs"/>
              </a:rPr>
              <a:t>2</a:t>
            </a:r>
            <a:r>
              <a:rPr lang="id-ID" sz="1600" dirty="0" smtClean="0">
                <a:latin typeface="+mj-lt"/>
                <a:cs typeface="+mn-cs"/>
              </a:rPr>
              <a:t>, terdiri dari tiga lantai fasilitas untuk kegiatan pendidikan dan latihan, sosial budaya dan informasi komunikasi.</a:t>
            </a:r>
            <a:endParaRPr lang="id-ID" sz="1600" dirty="0" smtClean="0">
              <a:latin typeface="+mj-lt"/>
              <a:cs typeface="+mn-cs"/>
            </a:endParaRPr>
          </a:p>
          <a:p>
            <a:pPr marL="273050" indent="-273050" fontAlgn="auto">
              <a:spcBef>
                <a:spcPts val="0"/>
              </a:spcBef>
              <a:spcAft>
                <a:spcPts val="0"/>
              </a:spcAft>
              <a:defRPr/>
            </a:pPr>
            <a:endParaRPr lang="id-ID" sz="800" dirty="0" smtClean="0">
              <a:latin typeface="+mj-lt"/>
              <a:cs typeface="+mn-cs"/>
            </a:endParaRPr>
          </a:p>
          <a:p>
            <a:pPr marL="274320" lvl="0" indent="-274320" eaLnBrk="0" fontAlgn="auto" hangingPunct="0">
              <a:spcBef>
                <a:spcPct val="20000"/>
              </a:spcBef>
              <a:spcAft>
                <a:spcPts val="0"/>
              </a:spcAft>
              <a:buSzPct val="100000"/>
              <a:buFont typeface="Wingdings" panose="05000000000000000000" pitchFamily="2" charset="2"/>
              <a:buChar char="v"/>
              <a:defRPr/>
            </a:pPr>
            <a:r>
              <a:rPr lang="en-US" sz="1600" b="1" dirty="0" smtClean="0">
                <a:latin typeface="+mj-lt"/>
              </a:rPr>
              <a:t>GEDUNG WISMA (BISNIS CENTRE)</a:t>
            </a:r>
            <a:r>
              <a:rPr lang="id-ID" sz="1600" b="1" dirty="0" smtClean="0">
                <a:latin typeface="+mj-lt"/>
              </a:rPr>
              <a:t>, </a:t>
            </a:r>
            <a:r>
              <a:rPr lang="en-US" sz="1600" dirty="0" err="1">
                <a:latin typeface="+mj-lt"/>
              </a:rPr>
              <a:t>luas</a:t>
            </a:r>
            <a:r>
              <a:rPr lang="en-US" sz="1600" dirty="0">
                <a:latin typeface="+mj-lt"/>
              </a:rPr>
              <a:t> </a:t>
            </a:r>
            <a:r>
              <a:rPr lang="en-US" sz="1600" dirty="0" err="1">
                <a:latin typeface="+mj-lt"/>
              </a:rPr>
              <a:t>bangunan</a:t>
            </a:r>
            <a:r>
              <a:rPr lang="en-US" sz="1600" dirty="0">
                <a:latin typeface="+mj-lt"/>
              </a:rPr>
              <a:t> 21.452 </a:t>
            </a:r>
            <a:r>
              <a:rPr lang="id-ID" sz="1600" dirty="0" smtClean="0">
                <a:latin typeface="+mj-lt"/>
              </a:rPr>
              <a:t>M</a:t>
            </a:r>
            <a:r>
              <a:rPr lang="id-ID" sz="1600" baseline="30000" dirty="0" smtClean="0">
                <a:latin typeface="+mj-lt"/>
              </a:rPr>
              <a:t>2</a:t>
            </a:r>
            <a:r>
              <a:rPr lang="en-US" sz="1600" dirty="0" smtClean="0">
                <a:latin typeface="+mj-lt"/>
              </a:rPr>
              <a:t>, </a:t>
            </a:r>
            <a:r>
              <a:rPr lang="id-ID" sz="1600" dirty="0" smtClean="0">
                <a:latin typeface="+mj-lt"/>
              </a:rPr>
              <a:t>terdiri dari tiga unit bisnis yakni Hotel , Convention dan Perkantoran. Fasilitas ini </a:t>
            </a:r>
            <a:r>
              <a:rPr lang="en-US" sz="1600" dirty="0" err="1" smtClean="0">
                <a:latin typeface="+mj-lt"/>
              </a:rPr>
              <a:t>sebagai</a:t>
            </a:r>
            <a:r>
              <a:rPr lang="en-US" sz="1600" dirty="0" smtClean="0">
                <a:latin typeface="+mj-lt"/>
              </a:rPr>
              <a:t> </a:t>
            </a:r>
            <a:r>
              <a:rPr lang="en-US" sz="1600" dirty="0" err="1" smtClean="0">
                <a:latin typeface="+mj-lt"/>
              </a:rPr>
              <a:t>pendukung</a:t>
            </a:r>
            <a:r>
              <a:rPr lang="en-US" sz="1600" dirty="0" smtClean="0">
                <a:latin typeface="+mj-lt"/>
              </a:rPr>
              <a:t> </a:t>
            </a:r>
            <a:r>
              <a:rPr lang="en-US" sz="1600" dirty="0" err="1" smtClean="0">
                <a:latin typeface="+mj-lt"/>
              </a:rPr>
              <a:t>kegiatan</a:t>
            </a:r>
            <a:r>
              <a:rPr lang="en-US" sz="1600" dirty="0" smtClean="0">
                <a:latin typeface="+mj-lt"/>
              </a:rPr>
              <a:t> </a:t>
            </a:r>
            <a:r>
              <a:rPr lang="en-US" sz="1600" dirty="0" err="1" smtClean="0">
                <a:latin typeface="+mj-lt"/>
              </a:rPr>
              <a:t>kemasjidan</a:t>
            </a:r>
            <a:r>
              <a:rPr lang="id-ID" sz="1600" dirty="0" smtClean="0">
                <a:latin typeface="+mj-lt"/>
              </a:rPr>
              <a:t>.</a:t>
            </a:r>
            <a:endParaRPr lang="id-ID" sz="1600" dirty="0" smtClean="0">
              <a:latin typeface="+mj-lt"/>
            </a:endParaRPr>
          </a:p>
          <a:p>
            <a:pPr marL="273050" indent="-273050" fontAlgn="auto">
              <a:spcBef>
                <a:spcPts val="0"/>
              </a:spcBef>
              <a:spcAft>
                <a:spcPts val="0"/>
              </a:spcAft>
              <a:defRPr/>
            </a:pPr>
            <a:endParaRPr lang="en-US" sz="1600" dirty="0">
              <a:latin typeface="+mj-lt"/>
              <a:cs typeface="+mn-cs"/>
            </a:endParaRPr>
          </a:p>
        </p:txBody>
      </p:sp>
      <p:sp>
        <p:nvSpPr>
          <p:cNvPr id="20" name="TextBox 9"/>
          <p:cNvSpPr txBox="1">
            <a:spLocks noChangeArrowheads="1"/>
          </p:cNvSpPr>
          <p:nvPr/>
        </p:nvSpPr>
        <p:spPr bwMode="auto">
          <a:xfrm>
            <a:off x="2869014" y="152400"/>
            <a:ext cx="5795304" cy="646331"/>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Master Plan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Bangunan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JIC</a:t>
            </a:r>
            <a:endParaRPr lang="id-ID" sz="36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0" y="0"/>
            <a:ext cx="9144001" cy="6858000"/>
            <a:chOff x="0" y="0"/>
            <a:chExt cx="9144001" cy="6858000"/>
          </a:xfrm>
        </p:grpSpPr>
        <p:sp>
          <p:nvSpPr>
            <p:cNvPr id="17" name="Rectangle 16"/>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 name="Picture 17"/>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5" name="Picture 9" descr="fungsi.jpg"/>
          <p:cNvPicPr>
            <a:picLocks noChangeAspect="1"/>
          </p:cNvPicPr>
          <p:nvPr/>
        </p:nvPicPr>
        <p:blipFill>
          <a:blip r:embed="rId3" cstate="print"/>
          <a:stretch>
            <a:fillRect/>
          </a:stretch>
        </p:blipFill>
        <p:spPr bwMode="auto">
          <a:xfrm>
            <a:off x="380999" y="2615837"/>
            <a:ext cx="2830053" cy="18799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Content Placeholder 2"/>
          <p:cNvSpPr txBox="1"/>
          <p:nvPr/>
        </p:nvSpPr>
        <p:spPr bwMode="auto">
          <a:xfrm>
            <a:off x="3276600" y="1066800"/>
            <a:ext cx="5562600" cy="5181600"/>
          </a:xfrm>
          <a:prstGeom prst="rect">
            <a:avLst/>
          </a:prstGeom>
          <a:noFill/>
          <a:ln w="9525">
            <a:noFill/>
            <a:miter lim="800000"/>
          </a:ln>
        </p:spPr>
        <p:txBody>
          <a:bodyPr vert="horz" wrap="square" lIns="91440" tIns="45720" rIns="91440" bIns="45720" numCol="1" anchor="t" anchorCtr="0" compatLnSpc="1">
            <a:noAutofit/>
          </a:bodyPr>
          <a:lstStyle/>
          <a:p>
            <a:pPr marL="274320" indent="-274320" eaLnBrk="0" fontAlgn="auto" hangingPunct="0">
              <a:spcBef>
                <a:spcPct val="20000"/>
              </a:spcBef>
              <a:spcAft>
                <a:spcPts val="0"/>
              </a:spcAft>
              <a:buClr>
                <a:srgbClr val="FF0000"/>
              </a:buClr>
              <a:buSzPct val="100000"/>
              <a:buFont typeface="Wingdings" panose="05000000000000000000" pitchFamily="2" charset="2"/>
              <a:buChar char="v"/>
              <a:defRPr/>
            </a:pPr>
            <a:r>
              <a:rPr lang="en-US" sz="1500" b="1" dirty="0" err="1" smtClean="0">
                <a:latin typeface="+mj-lt"/>
              </a:rPr>
              <a:t>Masjid</a:t>
            </a:r>
            <a:r>
              <a:rPr lang="en-US" sz="1500" b="1" dirty="0" smtClean="0">
                <a:latin typeface="+mj-lt"/>
              </a:rPr>
              <a:t> JIC </a:t>
            </a:r>
            <a:r>
              <a:rPr lang="en-US" sz="1500" dirty="0" err="1" smtClean="0">
                <a:latin typeface="+mj-lt"/>
              </a:rPr>
              <a:t>ditetapkan</a:t>
            </a:r>
            <a:r>
              <a:rPr lang="en-US" sz="1500" dirty="0" smtClean="0">
                <a:latin typeface="+mj-lt"/>
              </a:rPr>
              <a:t> </a:t>
            </a:r>
            <a:r>
              <a:rPr lang="en-US" sz="1500" dirty="0" err="1" smtClean="0">
                <a:latin typeface="+mj-lt"/>
              </a:rPr>
              <a:t>sebagai</a:t>
            </a:r>
            <a:r>
              <a:rPr lang="en-US" sz="1500" dirty="0" smtClean="0">
                <a:latin typeface="+mj-lt"/>
              </a:rPr>
              <a:t> </a:t>
            </a:r>
            <a:r>
              <a:rPr lang="en-US" sz="1500" dirty="0" err="1" smtClean="0">
                <a:latin typeface="+mj-lt"/>
                <a:sym typeface="Wingdings" panose="05000000000000000000" pitchFamily="2" charset="2"/>
              </a:rPr>
              <a:t>salah</a:t>
            </a:r>
            <a:r>
              <a:rPr lang="en-US" sz="1500" dirty="0" smtClean="0">
                <a:latin typeface="+mj-lt"/>
                <a:sym typeface="Wingdings" panose="05000000000000000000" pitchFamily="2" charset="2"/>
              </a:rPr>
              <a:t> </a:t>
            </a:r>
            <a:r>
              <a:rPr lang="en-US" sz="1500" dirty="0" err="1" smtClean="0">
                <a:latin typeface="+mj-lt"/>
                <a:sym typeface="Wingdings" panose="05000000000000000000" pitchFamily="2" charset="2"/>
              </a:rPr>
              <a:t>satu</a:t>
            </a:r>
            <a:r>
              <a:rPr lang="en-US" sz="1500" dirty="0" smtClean="0">
                <a:latin typeface="+mj-lt"/>
                <a:sym typeface="Wingdings" panose="05000000000000000000" pitchFamily="2" charset="2"/>
              </a:rPr>
              <a:t> </a:t>
            </a:r>
            <a:r>
              <a:rPr lang="en-US" sz="1500" dirty="0" err="1" smtClean="0">
                <a:latin typeface="+mj-lt"/>
                <a:sym typeface="Wingdings" panose="05000000000000000000" pitchFamily="2" charset="2"/>
              </a:rPr>
              <a:t>dari</a:t>
            </a:r>
            <a:r>
              <a:rPr lang="en-US" sz="1500" dirty="0" smtClean="0">
                <a:latin typeface="+mj-lt"/>
                <a:sym typeface="Wingdings" panose="05000000000000000000" pitchFamily="2" charset="2"/>
              </a:rPr>
              <a:t> </a:t>
            </a:r>
            <a:r>
              <a:rPr lang="en-US" sz="1500" b="1" dirty="0" smtClean="0">
                <a:latin typeface="+mj-lt"/>
                <a:sym typeface="Wingdings" panose="05000000000000000000" pitchFamily="2" charset="2"/>
              </a:rPr>
              <a:t>12 DESTINASI WISATA PESISIR JAKARTA UTARA.</a:t>
            </a:r>
            <a:endParaRPr lang="en-US" sz="1500" b="1" dirty="0" smtClean="0">
              <a:latin typeface="+mj-lt"/>
              <a:sym typeface="Wingdings" panose="05000000000000000000" pitchFamily="2" charset="2"/>
            </a:endParaRPr>
          </a:p>
          <a:p>
            <a:pPr marL="274320" marR="0" lvl="0" indent="-274320" algn="l" defTabSz="914400" rtl="0" eaLnBrk="0" fontAlgn="auto" latinLnBrk="0" hangingPunct="0">
              <a:lnSpc>
                <a:spcPct val="100000"/>
              </a:lnSpc>
              <a:spcBef>
                <a:spcPct val="20000"/>
              </a:spcBef>
              <a:spcAft>
                <a:spcPts val="0"/>
              </a:spcAft>
              <a:buClr>
                <a:srgbClr val="FF0000"/>
              </a:buClr>
              <a:buSzPct val="100000"/>
              <a:buFont typeface="Wingdings" panose="05000000000000000000" pitchFamily="2" charset="2"/>
              <a:buChar char="v"/>
              <a:defRPr/>
            </a:pPr>
            <a:r>
              <a:rPr kumimoji="0" lang="id-ID" sz="1500" b="1" i="0" u="none" strike="noStrike" kern="1200" cap="none" spc="0" normalizeH="0" baseline="0" noProof="0" dirty="0" smtClean="0">
                <a:ln>
                  <a:noFill/>
                </a:ln>
                <a:effectLst/>
                <a:uLnTx/>
                <a:uFillTx/>
                <a:latin typeface="+mj-lt"/>
                <a:ea typeface="+mn-ea"/>
                <a:cs typeface="+mn-cs"/>
              </a:rPr>
              <a:t>Masjid</a:t>
            </a:r>
            <a:r>
              <a:rPr lang="en-US" sz="1500" b="1" dirty="0" smtClean="0">
                <a:latin typeface="+mj-lt"/>
                <a:cs typeface="+mn-cs"/>
              </a:rPr>
              <a:t> JIC </a:t>
            </a:r>
            <a:r>
              <a:rPr lang="en-US" sz="1500" dirty="0" err="1" smtClean="0">
                <a:latin typeface="+mj-lt"/>
                <a:cs typeface="+mn-cs"/>
              </a:rPr>
              <a:t>ditetapkan</a:t>
            </a:r>
            <a:r>
              <a:rPr lang="en-US" sz="1500" dirty="0" smtClean="0">
                <a:latin typeface="+mj-lt"/>
                <a:cs typeface="+mn-cs"/>
              </a:rPr>
              <a:t> </a:t>
            </a:r>
            <a:r>
              <a:rPr lang="en-US" sz="1500" dirty="0" err="1" smtClean="0">
                <a:latin typeface="+mj-lt"/>
                <a:cs typeface="+mn-cs"/>
              </a:rPr>
              <a:t>sebagai</a:t>
            </a:r>
            <a:r>
              <a:rPr lang="en-US" sz="1500" b="1" dirty="0" smtClean="0">
                <a:latin typeface="+mj-lt"/>
                <a:cs typeface="+mn-cs"/>
              </a:rPr>
              <a:t> MASJID RAYA PROV.</a:t>
            </a:r>
            <a:r>
              <a:rPr kumimoji="0" lang="id-ID" sz="1500" b="1" i="0" u="none" strike="noStrike" kern="1200" cap="none" spc="0" normalizeH="0" noProof="0" dirty="0" smtClean="0">
                <a:ln>
                  <a:noFill/>
                </a:ln>
                <a:effectLst/>
                <a:uLnTx/>
                <a:uFillTx/>
                <a:latin typeface="+mj-lt"/>
                <a:ea typeface="+mn-ea"/>
                <a:cs typeface="+mn-cs"/>
              </a:rPr>
              <a:t> </a:t>
            </a:r>
            <a:r>
              <a:rPr kumimoji="0" lang="en-US" sz="1500" b="1" i="0" u="none" strike="noStrike" kern="1200" cap="none" spc="0" normalizeH="0" noProof="0" dirty="0" smtClean="0">
                <a:ln>
                  <a:noFill/>
                </a:ln>
                <a:effectLst/>
                <a:uLnTx/>
                <a:uFillTx/>
                <a:latin typeface="+mj-lt"/>
                <a:ea typeface="+mn-ea"/>
                <a:cs typeface="+mn-cs"/>
              </a:rPr>
              <a:t>DKI JAKARTA </a:t>
            </a:r>
            <a:r>
              <a:rPr kumimoji="0" lang="en-US" sz="1500" i="0" u="none" strike="noStrike" kern="1200" cap="none" spc="0" normalizeH="0" noProof="0" dirty="0" err="1" smtClean="0">
                <a:ln>
                  <a:noFill/>
                </a:ln>
                <a:effectLst/>
                <a:uLnTx/>
                <a:uFillTx/>
                <a:latin typeface="+mj-lt"/>
                <a:ea typeface="+mn-ea"/>
                <a:cs typeface="+mn-cs"/>
              </a:rPr>
              <a:t>berdasarkan</a:t>
            </a:r>
            <a:r>
              <a:rPr kumimoji="0" lang="en-US" sz="1500" i="0" u="none" strike="noStrike" kern="1200" cap="none" spc="0" normalizeH="0" noProof="0" dirty="0" smtClean="0">
                <a:ln>
                  <a:noFill/>
                </a:ln>
                <a:effectLst/>
                <a:uLnTx/>
                <a:uFillTx/>
                <a:latin typeface="+mj-lt"/>
                <a:ea typeface="+mn-ea"/>
                <a:cs typeface="+mn-cs"/>
              </a:rPr>
              <a:t> </a:t>
            </a:r>
            <a:r>
              <a:rPr lang="en-US" sz="1500" noProof="0" dirty="0">
                <a:latin typeface="+mj-lt"/>
              </a:rPr>
              <a:t>K</a:t>
            </a:r>
            <a:r>
              <a:rPr lang="en-US" sz="1500" dirty="0" smtClean="0">
                <a:latin typeface="+mj-lt"/>
              </a:rPr>
              <a:t>e</a:t>
            </a:r>
            <a:r>
              <a:rPr kumimoji="0" lang="en-US" sz="1500" i="0" u="none" strike="noStrike" kern="1200" cap="none" spc="0" normalizeH="0" baseline="0" noProof="0" dirty="0" smtClean="0">
                <a:ln>
                  <a:noFill/>
                </a:ln>
                <a:effectLst/>
                <a:uLnTx/>
                <a:uFillTx/>
                <a:latin typeface="+mj-lt"/>
                <a:ea typeface="+mn-ea"/>
                <a:cs typeface="+mn-cs"/>
                <a:sym typeface="Wingdings" panose="05000000000000000000" pitchFamily="2" charset="2"/>
              </a:rPr>
              <a:t>p</a:t>
            </a:r>
            <a:r>
              <a:rPr lang="id-ID" sz="1500" dirty="0" smtClean="0">
                <a:latin typeface="+mj-lt"/>
              </a:rPr>
              <a:t>utusan</a:t>
            </a:r>
            <a:r>
              <a:rPr lang="en-US" sz="1500" dirty="0" smtClean="0">
                <a:latin typeface="+mj-lt"/>
              </a:rPr>
              <a:t> </a:t>
            </a:r>
            <a:r>
              <a:rPr lang="en-US" sz="1500" dirty="0" err="1" smtClean="0">
                <a:latin typeface="+mj-lt"/>
              </a:rPr>
              <a:t>Gub</a:t>
            </a:r>
            <a:r>
              <a:rPr lang="id-ID" sz="1500" dirty="0" smtClean="0">
                <a:latin typeface="+mj-lt"/>
              </a:rPr>
              <a:t>ernur</a:t>
            </a:r>
            <a:r>
              <a:rPr lang="en-US" sz="1500" dirty="0" smtClean="0">
                <a:latin typeface="+mj-lt"/>
              </a:rPr>
              <a:t> DKI Jakarta No. 460 </a:t>
            </a:r>
            <a:r>
              <a:rPr lang="en-US" sz="1500" dirty="0" err="1" smtClean="0">
                <a:latin typeface="+mj-lt"/>
              </a:rPr>
              <a:t>Tahun</a:t>
            </a:r>
            <a:r>
              <a:rPr lang="en-US" sz="1500" dirty="0" smtClean="0">
                <a:latin typeface="+mj-lt"/>
              </a:rPr>
              <a:t> 2007</a:t>
            </a:r>
            <a:endParaRPr lang="en-US" sz="1500" b="1" dirty="0" smtClean="0">
              <a:latin typeface="+mj-lt"/>
            </a:endParaRPr>
          </a:p>
          <a:p>
            <a:pPr marL="274320" marR="0" lvl="0" indent="-274320" algn="l" defTabSz="914400" rtl="0" eaLnBrk="0" fontAlgn="auto" latinLnBrk="0" hangingPunct="0">
              <a:lnSpc>
                <a:spcPct val="100000"/>
              </a:lnSpc>
              <a:spcBef>
                <a:spcPct val="20000"/>
              </a:spcBef>
              <a:spcAft>
                <a:spcPts val="0"/>
              </a:spcAft>
              <a:buClr>
                <a:srgbClr val="FF0000"/>
              </a:buClr>
              <a:buSzPct val="100000"/>
              <a:buFont typeface="Wingdings" panose="05000000000000000000" pitchFamily="2" charset="2"/>
              <a:buChar char="v"/>
              <a:defRPr/>
            </a:pPr>
            <a:r>
              <a:rPr lang="en-US" sz="1500" b="1" dirty="0" smtClean="0">
                <a:latin typeface="+mj-lt"/>
                <a:cs typeface="+mn-cs"/>
              </a:rPr>
              <a:t>Jakarta Islamic Centre </a:t>
            </a:r>
            <a:r>
              <a:rPr lang="en-US" sz="1500" dirty="0" err="1" smtClean="0">
                <a:latin typeface="+mj-lt"/>
                <a:cs typeface="+mn-cs"/>
              </a:rPr>
              <a:t>ditetapkan</a:t>
            </a:r>
            <a:r>
              <a:rPr lang="en-US" sz="1500" dirty="0" smtClean="0">
                <a:latin typeface="+mj-lt"/>
                <a:cs typeface="+mn-cs"/>
              </a:rPr>
              <a:t> </a:t>
            </a:r>
            <a:r>
              <a:rPr lang="en-US" sz="1500" dirty="0" smtClean="0">
                <a:latin typeface="+mj-lt"/>
              </a:rPr>
              <a:t>Forum </a:t>
            </a:r>
            <a:r>
              <a:rPr lang="en-US" sz="1500" dirty="0" err="1" smtClean="0">
                <a:latin typeface="+mj-lt"/>
              </a:rPr>
              <a:t>Silaturahmi</a:t>
            </a:r>
            <a:r>
              <a:rPr lang="en-US" sz="1500" dirty="0" smtClean="0">
                <a:latin typeface="+mj-lt"/>
              </a:rPr>
              <a:t> Islamic Centre/</a:t>
            </a:r>
            <a:r>
              <a:rPr lang="en-US" sz="1500" dirty="0" err="1" smtClean="0">
                <a:latin typeface="+mj-lt"/>
              </a:rPr>
              <a:t>Masjid</a:t>
            </a:r>
            <a:r>
              <a:rPr lang="en-US" sz="1500" dirty="0" smtClean="0">
                <a:latin typeface="+mj-lt"/>
              </a:rPr>
              <a:t> Raya se-Indonesia </a:t>
            </a:r>
            <a:r>
              <a:rPr lang="en-US" sz="1500" dirty="0" err="1" smtClean="0">
                <a:latin typeface="+mj-lt"/>
              </a:rPr>
              <a:t>sebagai</a:t>
            </a:r>
            <a:r>
              <a:rPr lang="en-US" sz="1500" dirty="0" smtClean="0">
                <a:latin typeface="+mj-lt"/>
              </a:rPr>
              <a:t> </a:t>
            </a:r>
            <a:r>
              <a:rPr lang="en-US" sz="1500" b="1" dirty="0" smtClean="0">
                <a:latin typeface="+mj-lt"/>
              </a:rPr>
              <a:t>PROTOTYPE PENGEMBANGAN ISLAMIC CENTRE DI INDONESIA</a:t>
            </a:r>
            <a:r>
              <a:rPr lang="en-US" sz="1500" dirty="0" smtClean="0">
                <a:latin typeface="+mj-lt"/>
              </a:rPr>
              <a:t>. </a:t>
            </a:r>
            <a:endParaRPr lang="en-US" sz="1500" dirty="0" smtClean="0">
              <a:latin typeface="+mj-lt"/>
            </a:endParaRPr>
          </a:p>
          <a:p>
            <a:pPr marL="274320" lvl="0" indent="-274320" eaLnBrk="0" fontAlgn="auto" hangingPunct="0">
              <a:spcBef>
                <a:spcPct val="20000"/>
              </a:spcBef>
              <a:spcAft>
                <a:spcPts val="0"/>
              </a:spcAft>
              <a:buClr>
                <a:srgbClr val="FF0000"/>
              </a:buClr>
              <a:buSzPct val="100000"/>
              <a:buFont typeface="Wingdings" panose="05000000000000000000" pitchFamily="2" charset="2"/>
              <a:buChar char="v"/>
              <a:defRPr/>
            </a:pPr>
            <a:r>
              <a:rPr lang="en-US" sz="1500" b="1" dirty="0" err="1" smtClean="0">
                <a:latin typeface="+mj-lt"/>
              </a:rPr>
              <a:t>Perpustakaan</a:t>
            </a:r>
            <a:r>
              <a:rPr lang="en-US" sz="1500" b="1" dirty="0" smtClean="0">
                <a:latin typeface="+mj-lt"/>
              </a:rPr>
              <a:t> JIC </a:t>
            </a:r>
            <a:r>
              <a:rPr lang="en-US" sz="1500" dirty="0" err="1" smtClean="0">
                <a:latin typeface="+mj-lt"/>
              </a:rPr>
              <a:t>pada</a:t>
            </a:r>
            <a:r>
              <a:rPr lang="en-US" sz="1500" dirty="0" smtClean="0">
                <a:latin typeface="+mj-lt"/>
              </a:rPr>
              <a:t> </a:t>
            </a:r>
            <a:r>
              <a:rPr lang="en-US" sz="1500" dirty="0" err="1" smtClean="0">
                <a:latin typeface="+mj-lt"/>
              </a:rPr>
              <a:t>tahun</a:t>
            </a:r>
            <a:r>
              <a:rPr lang="en-US" sz="1500" dirty="0" smtClean="0">
                <a:latin typeface="+mj-lt"/>
              </a:rPr>
              <a:t> 2009 </a:t>
            </a:r>
            <a:r>
              <a:rPr lang="en-US" sz="1500" dirty="0" err="1" smtClean="0">
                <a:latin typeface="+mj-lt"/>
              </a:rPr>
              <a:t>ditetapkan</a:t>
            </a:r>
            <a:r>
              <a:rPr lang="en-US" sz="1500" dirty="0" smtClean="0">
                <a:latin typeface="+mj-lt"/>
              </a:rPr>
              <a:t> </a:t>
            </a:r>
            <a:r>
              <a:rPr lang="en-US" sz="1500" dirty="0" err="1" smtClean="0">
                <a:latin typeface="+mj-lt"/>
              </a:rPr>
              <a:t>oleh</a:t>
            </a:r>
            <a:r>
              <a:rPr lang="en-US" sz="1500" dirty="0" smtClean="0">
                <a:latin typeface="+mj-lt"/>
              </a:rPr>
              <a:t> </a:t>
            </a:r>
            <a:r>
              <a:rPr lang="en-US" sz="1500" dirty="0" err="1" smtClean="0">
                <a:latin typeface="+mj-lt"/>
              </a:rPr>
              <a:t>Kementerian</a:t>
            </a:r>
            <a:r>
              <a:rPr lang="en-US" sz="1500" dirty="0" smtClean="0">
                <a:latin typeface="+mj-lt"/>
              </a:rPr>
              <a:t> Agama RI </a:t>
            </a:r>
            <a:r>
              <a:rPr lang="en-US" sz="1500" dirty="0" err="1" smtClean="0">
                <a:latin typeface="+mj-lt"/>
              </a:rPr>
              <a:t>sebagai</a:t>
            </a:r>
            <a:r>
              <a:rPr lang="en-US" sz="1500" dirty="0" smtClean="0">
                <a:latin typeface="+mj-lt"/>
              </a:rPr>
              <a:t> </a:t>
            </a:r>
            <a:r>
              <a:rPr lang="en-US" sz="1500" b="1" dirty="0" smtClean="0">
                <a:latin typeface="+mj-lt"/>
              </a:rPr>
              <a:t>PERPUSTAKAAN MASJID DENGAN JUMLAH PENGUNJUNG TERBANYAK.</a:t>
            </a:r>
            <a:endParaRPr lang="en-US" sz="1500" dirty="0" smtClean="0">
              <a:latin typeface="+mj-lt"/>
              <a:sym typeface="Wingdings" panose="05000000000000000000" pitchFamily="2" charset="2"/>
            </a:endParaRPr>
          </a:p>
          <a:p>
            <a:pPr marL="274320" lvl="0" indent="-274320" eaLnBrk="0" fontAlgn="auto" hangingPunct="0">
              <a:spcBef>
                <a:spcPct val="20000"/>
              </a:spcBef>
              <a:spcAft>
                <a:spcPts val="0"/>
              </a:spcAft>
              <a:buClr>
                <a:srgbClr val="FF0000"/>
              </a:buClr>
              <a:buSzPct val="100000"/>
              <a:buFont typeface="Wingdings" panose="05000000000000000000" pitchFamily="2" charset="2"/>
              <a:buChar char="v"/>
              <a:defRPr/>
            </a:pPr>
            <a:r>
              <a:rPr lang="en-US" sz="1500" dirty="0" err="1" smtClean="0">
                <a:latin typeface="+mj-lt"/>
              </a:rPr>
              <a:t>Menjadi</a:t>
            </a:r>
            <a:r>
              <a:rPr lang="en-US" sz="1500" dirty="0" smtClean="0">
                <a:latin typeface="+mj-lt"/>
              </a:rPr>
              <a:t> </a:t>
            </a:r>
            <a:r>
              <a:rPr lang="en-US" sz="1500" b="1" dirty="0" smtClean="0">
                <a:latin typeface="+mj-lt"/>
              </a:rPr>
              <a:t>INISIATOR FESTIVAL MAULID NUSANTARA </a:t>
            </a:r>
            <a:r>
              <a:rPr lang="en-US" sz="1500" dirty="0" smtClean="0">
                <a:latin typeface="+mj-lt"/>
              </a:rPr>
              <a:t>yang </a:t>
            </a:r>
            <a:r>
              <a:rPr lang="en-US" sz="1500" dirty="0" err="1" smtClean="0">
                <a:latin typeface="+mj-lt"/>
              </a:rPr>
              <a:t>merupakan</a:t>
            </a:r>
            <a:r>
              <a:rPr lang="en-US" sz="1500" dirty="0" smtClean="0">
                <a:latin typeface="+mj-lt"/>
              </a:rPr>
              <a:t> </a:t>
            </a:r>
            <a:r>
              <a:rPr lang="en-US" sz="1500" b="1" dirty="0" smtClean="0">
                <a:latin typeface="+mj-lt"/>
              </a:rPr>
              <a:t>EVENT TAHUNAN NASIONAL WISATA BUDAYA ISLAM PROVINSI-PROVINSI SE-INDONESIA</a:t>
            </a:r>
            <a:r>
              <a:rPr lang="en-US" sz="1500" dirty="0" smtClean="0">
                <a:latin typeface="+mj-lt"/>
              </a:rPr>
              <a:t>.</a:t>
            </a:r>
            <a:endParaRPr lang="en-US" sz="1500" b="1" dirty="0" smtClean="0">
              <a:latin typeface="+mj-lt"/>
            </a:endParaRPr>
          </a:p>
          <a:p>
            <a:pPr marL="274320" lvl="0" indent="-274320" eaLnBrk="0" fontAlgn="auto" hangingPunct="0">
              <a:spcBef>
                <a:spcPct val="20000"/>
              </a:spcBef>
              <a:spcAft>
                <a:spcPts val="0"/>
              </a:spcAft>
              <a:buClr>
                <a:srgbClr val="FF0000"/>
              </a:buClr>
              <a:buSzPct val="100000"/>
              <a:buFont typeface="Wingdings" panose="05000000000000000000" pitchFamily="2" charset="2"/>
              <a:buChar char="v"/>
              <a:defRPr/>
            </a:pPr>
            <a:r>
              <a:rPr lang="en-US" sz="1500" dirty="0" smtClean="0">
                <a:latin typeface="+mj-lt"/>
              </a:rPr>
              <a:t>Forum </a:t>
            </a:r>
            <a:r>
              <a:rPr lang="en-US" sz="1500" dirty="0" err="1" smtClean="0">
                <a:latin typeface="+mj-lt"/>
              </a:rPr>
              <a:t>Silaturahmi</a:t>
            </a:r>
            <a:r>
              <a:rPr lang="en-US" sz="1500" dirty="0" smtClean="0">
                <a:latin typeface="+mj-lt"/>
              </a:rPr>
              <a:t> </a:t>
            </a:r>
            <a:r>
              <a:rPr lang="en-US" sz="1500" dirty="0" err="1" smtClean="0">
                <a:latin typeface="+mj-lt"/>
              </a:rPr>
              <a:t>Kemakmuran</a:t>
            </a:r>
            <a:r>
              <a:rPr lang="en-US" sz="1500" dirty="0" smtClean="0">
                <a:latin typeface="+mj-lt"/>
              </a:rPr>
              <a:t> </a:t>
            </a:r>
            <a:r>
              <a:rPr lang="en-US" sz="1500" dirty="0" err="1" smtClean="0">
                <a:latin typeface="+mj-lt"/>
              </a:rPr>
              <a:t>Masjid</a:t>
            </a:r>
            <a:r>
              <a:rPr lang="en-US" sz="1500" dirty="0" smtClean="0">
                <a:latin typeface="+mj-lt"/>
              </a:rPr>
              <a:t> </a:t>
            </a:r>
            <a:r>
              <a:rPr lang="id-ID" sz="1500" dirty="0" smtClean="0">
                <a:latin typeface="+mj-lt"/>
              </a:rPr>
              <a:t>Serantau  </a:t>
            </a:r>
            <a:r>
              <a:rPr lang="en-US" sz="1500" dirty="0" smtClean="0">
                <a:latin typeface="+mj-lt"/>
              </a:rPr>
              <a:t>(F</a:t>
            </a:r>
            <a:r>
              <a:rPr lang="id-ID" sz="1500" dirty="0" smtClean="0">
                <a:latin typeface="+mj-lt"/>
              </a:rPr>
              <a:t>ORSIMAS</a:t>
            </a:r>
            <a:r>
              <a:rPr lang="en-US" sz="1500" dirty="0" smtClean="0">
                <a:latin typeface="+mj-lt"/>
              </a:rPr>
              <a:t>) </a:t>
            </a:r>
            <a:r>
              <a:rPr lang="en-US" sz="1500" dirty="0" err="1" smtClean="0">
                <a:latin typeface="+mj-lt"/>
              </a:rPr>
              <a:t>mempercayakan</a:t>
            </a:r>
            <a:r>
              <a:rPr lang="en-US" sz="1500" dirty="0" smtClean="0">
                <a:latin typeface="+mj-lt"/>
              </a:rPr>
              <a:t> JIC </a:t>
            </a:r>
            <a:r>
              <a:rPr lang="en-US" sz="1500" dirty="0" err="1" smtClean="0">
                <a:latin typeface="+mj-lt"/>
              </a:rPr>
              <a:t>menjadi</a:t>
            </a:r>
            <a:r>
              <a:rPr lang="en-US" sz="1500" dirty="0" smtClean="0">
                <a:latin typeface="+mj-lt"/>
              </a:rPr>
              <a:t> </a:t>
            </a:r>
            <a:r>
              <a:rPr lang="en-US" sz="1500" b="1" dirty="0" smtClean="0">
                <a:latin typeface="+mj-lt"/>
              </a:rPr>
              <a:t>REGIONAL ISLAMIC CENTRE (RIC) </a:t>
            </a:r>
            <a:r>
              <a:rPr lang="en-US" sz="1500" dirty="0" err="1" smtClean="0">
                <a:latin typeface="+mj-lt"/>
              </a:rPr>
              <a:t>sebagai</a:t>
            </a:r>
            <a:r>
              <a:rPr lang="en-US" sz="1500" dirty="0" smtClean="0">
                <a:latin typeface="+mj-lt"/>
              </a:rPr>
              <a:t> </a:t>
            </a:r>
            <a:r>
              <a:rPr lang="id-ID" sz="1500" b="1" dirty="0" smtClean="0">
                <a:latin typeface="+mj-lt"/>
              </a:rPr>
              <a:t>SENTRA PENDIDIKAN MANAJEMEN MASJID ASIA TENGGARA</a:t>
            </a:r>
            <a:endParaRPr lang="en-US" sz="1500" b="1" dirty="0" smtClean="0">
              <a:latin typeface="+mj-lt"/>
            </a:endParaRPr>
          </a:p>
          <a:p>
            <a:pPr marL="268605" indent="-268605">
              <a:buClr>
                <a:srgbClr val="FF0000"/>
              </a:buClr>
              <a:buFont typeface="Wingdings" panose="05000000000000000000" pitchFamily="2" charset="2"/>
              <a:buChar char="v"/>
              <a:defRPr/>
            </a:pPr>
            <a:r>
              <a:rPr lang="en-US" sz="1500" b="1" dirty="0" smtClean="0">
                <a:latin typeface="+mj-lt"/>
              </a:rPr>
              <a:t>LEMBAGA-LEMBAGA KAJIAN DI DUNIA INTERNASIONAL </a:t>
            </a:r>
            <a:r>
              <a:rPr lang="en-US" sz="1500" dirty="0" err="1" smtClean="0">
                <a:latin typeface="+mj-lt"/>
              </a:rPr>
              <a:t>sudah</a:t>
            </a:r>
            <a:r>
              <a:rPr lang="en-US" sz="1500" dirty="0" smtClean="0">
                <a:latin typeface="+mj-lt"/>
              </a:rPr>
              <a:t> </a:t>
            </a:r>
            <a:r>
              <a:rPr lang="en-US" sz="1500" dirty="0" err="1" smtClean="0">
                <a:latin typeface="+mj-lt"/>
              </a:rPr>
              <a:t>menjadikan</a:t>
            </a:r>
            <a:r>
              <a:rPr lang="en-US" sz="1500" dirty="0" smtClean="0">
                <a:latin typeface="+mj-lt"/>
              </a:rPr>
              <a:t> JIC </a:t>
            </a:r>
            <a:r>
              <a:rPr lang="en-US" sz="1500" dirty="0" err="1" smtClean="0">
                <a:latin typeface="+mj-lt"/>
              </a:rPr>
              <a:t>sebagai</a:t>
            </a:r>
            <a:r>
              <a:rPr lang="en-US" sz="1500" dirty="0" smtClean="0">
                <a:latin typeface="+mj-lt"/>
              </a:rPr>
              <a:t> </a:t>
            </a:r>
            <a:r>
              <a:rPr lang="en-US" sz="1500" dirty="0" err="1" smtClean="0">
                <a:latin typeface="+mj-lt"/>
              </a:rPr>
              <a:t>salah</a:t>
            </a:r>
            <a:r>
              <a:rPr lang="en-US" sz="1500" dirty="0" smtClean="0">
                <a:latin typeface="+mj-lt"/>
              </a:rPr>
              <a:t> </a:t>
            </a:r>
            <a:r>
              <a:rPr lang="en-US" sz="1500" dirty="0" err="1" smtClean="0">
                <a:latin typeface="+mj-lt"/>
              </a:rPr>
              <a:t>satu</a:t>
            </a:r>
            <a:r>
              <a:rPr lang="en-US" sz="1500" dirty="0" smtClean="0">
                <a:latin typeface="+mj-lt"/>
              </a:rPr>
              <a:t> </a:t>
            </a:r>
            <a:r>
              <a:rPr lang="en-US" sz="1500" b="1" dirty="0" smtClean="0">
                <a:latin typeface="+mj-lt"/>
              </a:rPr>
              <a:t>RUJUKAN DALAM MEMODERASI ISLAM DI INDONESIA </a:t>
            </a:r>
            <a:r>
              <a:rPr lang="en-US" sz="1500" dirty="0" err="1" smtClean="0">
                <a:latin typeface="+mj-lt"/>
              </a:rPr>
              <a:t>sehingga</a:t>
            </a:r>
            <a:r>
              <a:rPr lang="en-US" sz="1500" dirty="0" smtClean="0">
                <a:latin typeface="+mj-lt"/>
              </a:rPr>
              <a:t> </a:t>
            </a:r>
            <a:r>
              <a:rPr lang="en-US" sz="1500" dirty="0" err="1" smtClean="0">
                <a:latin typeface="+mj-lt"/>
              </a:rPr>
              <a:t>seluruh</a:t>
            </a:r>
            <a:r>
              <a:rPr lang="en-US" sz="1500" dirty="0" smtClean="0">
                <a:latin typeface="+mj-lt"/>
              </a:rPr>
              <a:t> </a:t>
            </a:r>
            <a:r>
              <a:rPr lang="en-US" sz="1500" dirty="0" err="1" smtClean="0">
                <a:latin typeface="+mj-lt"/>
              </a:rPr>
              <a:t>aliran</a:t>
            </a:r>
            <a:r>
              <a:rPr lang="en-US" sz="1500" dirty="0" smtClean="0">
                <a:latin typeface="+mj-lt"/>
              </a:rPr>
              <a:t> Islam </a:t>
            </a:r>
            <a:r>
              <a:rPr lang="en-US" sz="1500" dirty="0" err="1" smtClean="0">
                <a:latin typeface="+mj-lt"/>
              </a:rPr>
              <a:t>dapat</a:t>
            </a:r>
            <a:r>
              <a:rPr lang="en-US" sz="1500" dirty="0" smtClean="0">
                <a:latin typeface="+mj-lt"/>
              </a:rPr>
              <a:t> </a:t>
            </a:r>
            <a:r>
              <a:rPr lang="en-US" sz="1500" dirty="0" err="1" smtClean="0">
                <a:latin typeface="+mj-lt"/>
              </a:rPr>
              <a:t>eksis</a:t>
            </a:r>
            <a:r>
              <a:rPr lang="en-US" sz="1500" dirty="0" smtClean="0">
                <a:latin typeface="+mj-lt"/>
              </a:rPr>
              <a:t> </a:t>
            </a:r>
            <a:r>
              <a:rPr lang="en-US" sz="1500" dirty="0" err="1" smtClean="0">
                <a:latin typeface="+mj-lt"/>
              </a:rPr>
              <a:t>di</a:t>
            </a:r>
            <a:r>
              <a:rPr lang="en-US" sz="1500" dirty="0" smtClean="0">
                <a:latin typeface="+mj-lt"/>
              </a:rPr>
              <a:t> JIC</a:t>
            </a:r>
            <a:r>
              <a:rPr lang="en-US" sz="1500" b="1" dirty="0" smtClean="0">
                <a:latin typeface="+mj-lt"/>
              </a:rPr>
              <a:t>. </a:t>
            </a:r>
            <a:endParaRPr lang="id-ID" sz="1500" dirty="0">
              <a:latin typeface="+mj-lt"/>
            </a:endParaRPr>
          </a:p>
        </p:txBody>
      </p:sp>
      <p:sp>
        <p:nvSpPr>
          <p:cNvPr id="15" name="TextBox 9"/>
          <p:cNvSpPr txBox="1">
            <a:spLocks noChangeArrowheads="1"/>
          </p:cNvSpPr>
          <p:nvPr/>
        </p:nvSpPr>
        <p:spPr bwMode="auto">
          <a:xfrm>
            <a:off x="2869014" y="152400"/>
            <a:ext cx="5502275" cy="645160"/>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1</a:t>
            </a:r>
            <a:r>
              <a:rPr lang="id-ID" alt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7</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Tahun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Pencapaian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JIC</a:t>
            </a:r>
            <a:endParaRPr lang="id-ID" sz="36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4"/>
          <p:cNvGrpSpPr/>
          <p:nvPr/>
        </p:nvGrpSpPr>
        <p:grpSpPr>
          <a:xfrm>
            <a:off x="0" y="0"/>
            <a:ext cx="9144001" cy="6858000"/>
            <a:chOff x="0" y="0"/>
            <a:chExt cx="9144001" cy="6858000"/>
          </a:xfrm>
        </p:grpSpPr>
        <p:sp>
          <p:nvSpPr>
            <p:cNvPr id="116" name="Rectangle 115"/>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7" name="Picture 116"/>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18" name="Picture 117"/>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sp>
        <p:nvSpPr>
          <p:cNvPr id="119" name="TextBox 9"/>
          <p:cNvSpPr txBox="1">
            <a:spLocks noChangeArrowheads="1"/>
          </p:cNvSpPr>
          <p:nvPr/>
        </p:nvSpPr>
        <p:spPr bwMode="auto">
          <a:xfrm>
            <a:off x="2869014" y="140121"/>
            <a:ext cx="5282565" cy="583565"/>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Time Line </a:t>
            </a:r>
            <a:r>
              <a:rPr lang="id-ID" alt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REGULASI</a:t>
            </a:r>
            <a:r>
              <a:rPr 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id-ID" alt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PPPIJ</a:t>
            </a:r>
            <a:endParaRPr lang="id-ID" altLang="en-US" sz="32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51" name="Pentagon 50"/>
          <p:cNvSpPr/>
          <p:nvPr/>
        </p:nvSpPr>
        <p:spPr bwMode="gray">
          <a:xfrm>
            <a:off x="-228600" y="3148293"/>
            <a:ext cx="9372600" cy="472052"/>
          </a:xfrm>
          <a:prstGeom prst="homePlate">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id-ID"/>
          </a:p>
        </p:txBody>
      </p:sp>
      <p:sp>
        <p:nvSpPr>
          <p:cNvPr id="53" name="TextBox 52"/>
          <p:cNvSpPr txBox="1"/>
          <p:nvPr/>
        </p:nvSpPr>
        <p:spPr bwMode="gray">
          <a:xfrm>
            <a:off x="152400" y="3215650"/>
            <a:ext cx="1342034" cy="369332"/>
          </a:xfrm>
          <a:prstGeom prst="rect">
            <a:avLst/>
          </a:prstGeom>
          <a:noFill/>
        </p:spPr>
        <p:txBody>
          <a:bodyPr wrap="none">
            <a:spAutoFit/>
          </a:bodyPr>
          <a:lstStyle/>
          <a:p>
            <a:pPr>
              <a:defRPr/>
            </a:pPr>
            <a:r>
              <a:rPr lang="id-ID" b="1" dirty="0" smtClean="0">
                <a:latin typeface="+mj-lt"/>
              </a:rPr>
              <a:t>2004</a:t>
            </a:r>
            <a:r>
              <a:rPr lang="en-US" b="1" dirty="0" smtClean="0">
                <a:latin typeface="+mj-lt"/>
              </a:rPr>
              <a:t> ~ 2008</a:t>
            </a:r>
            <a:endParaRPr lang="id-ID" b="1" dirty="0">
              <a:latin typeface="+mj-lt"/>
            </a:endParaRPr>
          </a:p>
        </p:txBody>
      </p:sp>
      <p:sp>
        <p:nvSpPr>
          <p:cNvPr id="54" name="Right Triangle 53"/>
          <p:cNvSpPr/>
          <p:nvPr/>
        </p:nvSpPr>
        <p:spPr bwMode="gray">
          <a:xfrm rot="13345224">
            <a:off x="1442257" y="3009371"/>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56" name="Right Triangle 55"/>
          <p:cNvSpPr/>
          <p:nvPr/>
        </p:nvSpPr>
        <p:spPr bwMode="gray">
          <a:xfrm rot="13345224">
            <a:off x="2594534" y="3459391"/>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57" name="TextBox 56"/>
          <p:cNvSpPr txBox="1"/>
          <p:nvPr/>
        </p:nvSpPr>
        <p:spPr bwMode="gray">
          <a:xfrm>
            <a:off x="152815" y="1871245"/>
            <a:ext cx="962889" cy="600164"/>
          </a:xfrm>
          <a:prstGeom prst="rect">
            <a:avLst/>
          </a:prstGeom>
          <a:solidFill>
            <a:srgbClr val="FFC000"/>
          </a:solidFill>
        </p:spPr>
        <p:txBody>
          <a:bodyPr wrap="square">
            <a:spAutoFit/>
          </a:bodyPr>
          <a:lstStyle/>
          <a:p>
            <a:pPr>
              <a:defRPr/>
            </a:pPr>
            <a:r>
              <a:rPr lang="id-ID" sz="1100" b="1" dirty="0" smtClean="0">
                <a:latin typeface="+mj-lt"/>
              </a:rPr>
              <a:t>April</a:t>
            </a:r>
            <a:r>
              <a:rPr lang="en-US" sz="1100" b="1" dirty="0" smtClean="0">
                <a:latin typeface="+mj-lt"/>
              </a:rPr>
              <a:t> 2004</a:t>
            </a:r>
            <a:r>
              <a:rPr lang="id-ID" sz="1100" dirty="0" smtClean="0">
                <a:latin typeface="+mj-lt"/>
              </a:rPr>
              <a:t>, </a:t>
            </a:r>
            <a:r>
              <a:rPr lang="id-ID" sz="1100" dirty="0">
                <a:latin typeface="+mj-lt"/>
              </a:rPr>
              <a:t>BP JIC mulai operasional.</a:t>
            </a:r>
            <a:endParaRPr lang="id-ID" sz="1100" dirty="0">
              <a:latin typeface="+mj-lt"/>
            </a:endParaRPr>
          </a:p>
        </p:txBody>
      </p:sp>
      <p:grpSp>
        <p:nvGrpSpPr>
          <p:cNvPr id="2" name="Group 98"/>
          <p:cNvGrpSpPr/>
          <p:nvPr/>
        </p:nvGrpSpPr>
        <p:grpSpPr>
          <a:xfrm>
            <a:off x="152400" y="2539915"/>
            <a:ext cx="76200" cy="815626"/>
            <a:chOff x="118533" y="2433382"/>
            <a:chExt cx="69427" cy="1078977"/>
          </a:xfrm>
        </p:grpSpPr>
        <p:cxnSp>
          <p:nvCxnSpPr>
            <p:cNvPr id="52" name="Straight Connector 51"/>
            <p:cNvCxnSpPr/>
            <p:nvPr/>
          </p:nvCxnSpPr>
          <p:spPr bwMode="gray">
            <a:xfrm rot="5400000" flipH="1" flipV="1">
              <a:off x="-388411" y="2972147"/>
              <a:ext cx="1078976" cy="1447"/>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58" name="Rectangle 57"/>
            <p:cNvSpPr/>
            <p:nvPr/>
          </p:nvSpPr>
          <p:spPr bwMode="gray">
            <a:xfrm>
              <a:off x="118533" y="2433382"/>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grpSp>
        <p:nvGrpSpPr>
          <p:cNvPr id="3" name="Group 93"/>
          <p:cNvGrpSpPr/>
          <p:nvPr/>
        </p:nvGrpSpPr>
        <p:grpSpPr>
          <a:xfrm>
            <a:off x="5650333" y="2909248"/>
            <a:ext cx="48862" cy="468945"/>
            <a:chOff x="1606973" y="2770562"/>
            <a:chExt cx="69427" cy="743201"/>
          </a:xfrm>
        </p:grpSpPr>
        <p:cxnSp>
          <p:nvCxnSpPr>
            <p:cNvPr id="59" name="Straight Connector 58"/>
            <p:cNvCxnSpPr/>
            <p:nvPr/>
          </p:nvCxnSpPr>
          <p:spPr bwMode="gray">
            <a:xfrm rot="5400000" flipH="1" flipV="1">
              <a:off x="1298995" y="3175860"/>
              <a:ext cx="674360" cy="1446"/>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61" name="Rectangle 60"/>
            <p:cNvSpPr/>
            <p:nvPr/>
          </p:nvSpPr>
          <p:spPr bwMode="gray">
            <a:xfrm>
              <a:off x="1606973" y="2770562"/>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grpSp>
        <p:nvGrpSpPr>
          <p:cNvPr id="4" name="Group 97"/>
          <p:cNvGrpSpPr/>
          <p:nvPr/>
        </p:nvGrpSpPr>
        <p:grpSpPr>
          <a:xfrm>
            <a:off x="1472514" y="3396883"/>
            <a:ext cx="69427" cy="740390"/>
            <a:chOff x="794575" y="3513764"/>
            <a:chExt cx="69427" cy="740390"/>
          </a:xfrm>
        </p:grpSpPr>
        <p:cxnSp>
          <p:nvCxnSpPr>
            <p:cNvPr id="66" name="Straight Connector 65"/>
            <p:cNvCxnSpPr/>
            <p:nvPr/>
          </p:nvCxnSpPr>
          <p:spPr bwMode="gray">
            <a:xfrm rot="5400000">
              <a:off x="482706" y="3850220"/>
              <a:ext cx="674360" cy="1447"/>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67" name="Rectangle 66"/>
            <p:cNvSpPr/>
            <p:nvPr/>
          </p:nvSpPr>
          <p:spPr bwMode="gray">
            <a:xfrm flipV="1">
              <a:off x="794575" y="4186718"/>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grpSp>
        <p:nvGrpSpPr>
          <p:cNvPr id="5" name="Group 99"/>
          <p:cNvGrpSpPr/>
          <p:nvPr/>
        </p:nvGrpSpPr>
        <p:grpSpPr>
          <a:xfrm>
            <a:off x="2596772" y="3435095"/>
            <a:ext cx="69427" cy="741796"/>
            <a:chOff x="3189649" y="3520787"/>
            <a:chExt cx="69427" cy="741796"/>
          </a:xfrm>
        </p:grpSpPr>
        <p:cxnSp>
          <p:nvCxnSpPr>
            <p:cNvPr id="77" name="Straight Connector 76"/>
            <p:cNvCxnSpPr/>
            <p:nvPr/>
          </p:nvCxnSpPr>
          <p:spPr bwMode="gray">
            <a:xfrm rot="5400000">
              <a:off x="2877782" y="3857244"/>
              <a:ext cx="674360" cy="1446"/>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78" name="Rectangle 77"/>
            <p:cNvSpPr/>
            <p:nvPr/>
          </p:nvSpPr>
          <p:spPr bwMode="gray">
            <a:xfrm flipV="1">
              <a:off x="3189649" y="4195147"/>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grpSp>
        <p:nvGrpSpPr>
          <p:cNvPr id="6" name="Group 95"/>
          <p:cNvGrpSpPr/>
          <p:nvPr/>
        </p:nvGrpSpPr>
        <p:grpSpPr>
          <a:xfrm>
            <a:off x="1917357" y="2913108"/>
            <a:ext cx="69427" cy="449572"/>
            <a:chOff x="6322547" y="3072620"/>
            <a:chExt cx="69427" cy="449572"/>
          </a:xfrm>
        </p:grpSpPr>
        <p:cxnSp>
          <p:nvCxnSpPr>
            <p:cNvPr id="86" name="Straight Connector 85"/>
            <p:cNvCxnSpPr/>
            <p:nvPr/>
          </p:nvCxnSpPr>
          <p:spPr bwMode="gray">
            <a:xfrm rot="5400000" flipH="1" flipV="1">
              <a:off x="6150634" y="3318459"/>
              <a:ext cx="406021" cy="1446"/>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87" name="Rectangle 86"/>
            <p:cNvSpPr/>
            <p:nvPr/>
          </p:nvSpPr>
          <p:spPr bwMode="gray">
            <a:xfrm>
              <a:off x="6322547" y="3072620"/>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88" name="TextBox 87"/>
          <p:cNvSpPr txBox="1"/>
          <p:nvPr/>
        </p:nvSpPr>
        <p:spPr bwMode="gray">
          <a:xfrm>
            <a:off x="560136" y="4193853"/>
            <a:ext cx="1219760" cy="1446550"/>
          </a:xfrm>
          <a:prstGeom prst="rect">
            <a:avLst/>
          </a:prstGeom>
          <a:solidFill>
            <a:schemeClr val="accent4">
              <a:lumMod val="40000"/>
              <a:lumOff val="60000"/>
            </a:schemeClr>
          </a:solidFill>
        </p:spPr>
        <p:txBody>
          <a:bodyPr wrap="square">
            <a:spAutoFit/>
          </a:bodyPr>
          <a:lstStyle/>
          <a:p>
            <a:pPr>
              <a:defRPr/>
            </a:pPr>
            <a:r>
              <a:rPr lang="id-ID" sz="1100" b="1" dirty="0" smtClean="0">
                <a:latin typeface="+mj-lt"/>
              </a:rPr>
              <a:t>T</a:t>
            </a:r>
            <a:r>
              <a:rPr lang="en-US" sz="1100" b="1" dirty="0" smtClean="0">
                <a:latin typeface="+mj-lt"/>
              </a:rPr>
              <a:t>AHUN </a:t>
            </a:r>
            <a:r>
              <a:rPr lang="id-ID" sz="1100" b="1" dirty="0" smtClean="0">
                <a:latin typeface="+mj-lt"/>
              </a:rPr>
              <a:t>200</a:t>
            </a:r>
            <a:r>
              <a:rPr lang="en-US" sz="1100" b="1" dirty="0" smtClean="0">
                <a:latin typeface="+mj-lt"/>
              </a:rPr>
              <a:t>8</a:t>
            </a:r>
            <a:r>
              <a:rPr lang="id-ID" sz="1100" b="1" dirty="0" smtClean="0">
                <a:latin typeface="+mj-lt"/>
              </a:rPr>
              <a:t>, </a:t>
            </a:r>
            <a:r>
              <a:rPr lang="en-US" sz="1100" dirty="0" err="1" smtClean="0">
                <a:latin typeface="+mj-lt"/>
              </a:rPr>
              <a:t>Perumusan</a:t>
            </a:r>
            <a:r>
              <a:rPr lang="en-US" sz="1100" dirty="0" smtClean="0">
                <a:latin typeface="+mj-lt"/>
              </a:rPr>
              <a:t> </a:t>
            </a:r>
            <a:r>
              <a:rPr lang="en-US" sz="1100" dirty="0" err="1" smtClean="0">
                <a:latin typeface="+mj-lt"/>
              </a:rPr>
              <a:t>Pedoman</a:t>
            </a:r>
            <a:r>
              <a:rPr lang="en-US" sz="1100" dirty="0" smtClean="0">
                <a:latin typeface="+mj-lt"/>
              </a:rPr>
              <a:t> </a:t>
            </a:r>
            <a:r>
              <a:rPr lang="en-US" sz="1100" dirty="0" err="1" smtClean="0">
                <a:latin typeface="+mj-lt"/>
              </a:rPr>
              <a:t>Organisasi</a:t>
            </a:r>
            <a:r>
              <a:rPr lang="en-US" sz="1100" dirty="0" smtClean="0">
                <a:latin typeface="+mj-lt"/>
              </a:rPr>
              <a:t>, SOP </a:t>
            </a:r>
            <a:r>
              <a:rPr lang="en-US" sz="1100" dirty="0" err="1" smtClean="0">
                <a:latin typeface="+mj-lt"/>
              </a:rPr>
              <a:t>dan</a:t>
            </a:r>
            <a:r>
              <a:rPr lang="en-US" sz="1100" dirty="0" smtClean="0">
                <a:latin typeface="+mj-lt"/>
              </a:rPr>
              <a:t> Road Map </a:t>
            </a:r>
            <a:r>
              <a:rPr lang="en-US" sz="1100" dirty="0" err="1" smtClean="0">
                <a:latin typeface="+mj-lt"/>
              </a:rPr>
              <a:t>penguatan</a:t>
            </a:r>
            <a:r>
              <a:rPr lang="en-US" sz="1100" dirty="0" smtClean="0">
                <a:latin typeface="+mj-lt"/>
              </a:rPr>
              <a:t> </a:t>
            </a:r>
            <a:r>
              <a:rPr lang="en-US" sz="1100" dirty="0" err="1" smtClean="0">
                <a:latin typeface="+mj-lt"/>
              </a:rPr>
              <a:t>payung</a:t>
            </a:r>
            <a:r>
              <a:rPr lang="en-US" sz="1100" dirty="0" smtClean="0">
                <a:latin typeface="+mj-lt"/>
              </a:rPr>
              <a:t> </a:t>
            </a:r>
            <a:r>
              <a:rPr lang="en-US" sz="1100" dirty="0" err="1" smtClean="0">
                <a:latin typeface="+mj-lt"/>
              </a:rPr>
              <a:t>hukum</a:t>
            </a:r>
            <a:r>
              <a:rPr lang="en-US" sz="1100" dirty="0" smtClean="0">
                <a:latin typeface="+mj-lt"/>
              </a:rPr>
              <a:t> JIC.</a:t>
            </a:r>
            <a:endParaRPr lang="id-ID" sz="1100" dirty="0">
              <a:latin typeface="+mj-lt"/>
            </a:endParaRPr>
          </a:p>
        </p:txBody>
      </p:sp>
      <p:sp>
        <p:nvSpPr>
          <p:cNvPr id="81" name="TextBox 80"/>
          <p:cNvSpPr txBox="1"/>
          <p:nvPr/>
        </p:nvSpPr>
        <p:spPr bwMode="gray">
          <a:xfrm>
            <a:off x="1981200" y="3223871"/>
            <a:ext cx="594721" cy="326854"/>
          </a:xfrm>
          <a:prstGeom prst="rect">
            <a:avLst/>
          </a:prstGeom>
          <a:noFill/>
        </p:spPr>
        <p:txBody>
          <a:bodyPr wrap="none">
            <a:spAutoFit/>
          </a:bodyPr>
          <a:lstStyle/>
          <a:p>
            <a:pPr>
              <a:defRPr/>
            </a:pPr>
            <a:r>
              <a:rPr lang="id-ID" b="1" dirty="0" smtClean="0">
                <a:latin typeface="+mj-lt"/>
              </a:rPr>
              <a:t>2009</a:t>
            </a:r>
            <a:endParaRPr lang="id-ID" b="1" dirty="0">
              <a:latin typeface="+mj-lt"/>
            </a:endParaRPr>
          </a:p>
        </p:txBody>
      </p:sp>
      <p:sp>
        <p:nvSpPr>
          <p:cNvPr id="85" name="TextBox 84"/>
          <p:cNvSpPr txBox="1"/>
          <p:nvPr/>
        </p:nvSpPr>
        <p:spPr bwMode="gray">
          <a:xfrm>
            <a:off x="1600200" y="1363414"/>
            <a:ext cx="1412124" cy="1446550"/>
          </a:xfrm>
          <a:prstGeom prst="rect">
            <a:avLst/>
          </a:prstGeom>
          <a:solidFill>
            <a:schemeClr val="accent2">
              <a:lumMod val="40000"/>
              <a:lumOff val="60000"/>
            </a:schemeClr>
          </a:solidFill>
        </p:spPr>
        <p:txBody>
          <a:bodyPr wrap="square">
            <a:spAutoFit/>
          </a:bodyPr>
          <a:lstStyle/>
          <a:p>
            <a:r>
              <a:rPr lang="en-US" sz="1100" b="1" dirty="0" smtClean="0">
                <a:latin typeface="+mj-lt"/>
              </a:rPr>
              <a:t>4 JUNI 2009, </a:t>
            </a:r>
            <a:r>
              <a:rPr lang="en-US" sz="1100" dirty="0" err="1" smtClean="0">
                <a:latin typeface="+mj-lt"/>
              </a:rPr>
              <a:t>Konsultasi</a:t>
            </a:r>
            <a:r>
              <a:rPr lang="en-US" sz="1100" dirty="0" smtClean="0">
                <a:latin typeface="+mj-lt"/>
              </a:rPr>
              <a:t> status JIC </a:t>
            </a:r>
            <a:r>
              <a:rPr lang="en-US" sz="1100" dirty="0" err="1" smtClean="0">
                <a:latin typeface="+mj-lt"/>
              </a:rPr>
              <a:t>dengan</a:t>
            </a:r>
            <a:r>
              <a:rPr lang="en-US" sz="1100" dirty="0" smtClean="0">
                <a:latin typeface="+mj-lt"/>
              </a:rPr>
              <a:t> </a:t>
            </a:r>
            <a:r>
              <a:rPr lang="en-US" sz="1100" dirty="0" err="1" smtClean="0">
                <a:latin typeface="+mj-lt"/>
              </a:rPr>
              <a:t>Konsultan</a:t>
            </a:r>
            <a:r>
              <a:rPr lang="en-US" sz="1100" dirty="0" smtClean="0">
                <a:latin typeface="+mj-lt"/>
              </a:rPr>
              <a:t> </a:t>
            </a:r>
            <a:r>
              <a:rPr lang="en-US" sz="1100" dirty="0" err="1" smtClean="0">
                <a:latin typeface="+mj-lt"/>
              </a:rPr>
              <a:t>Keuangan</a:t>
            </a:r>
            <a:r>
              <a:rPr lang="en-US" sz="1100" dirty="0" smtClean="0">
                <a:latin typeface="+mj-lt"/>
              </a:rPr>
              <a:t> (</a:t>
            </a:r>
            <a:r>
              <a:rPr lang="en-US" sz="1100" b="1" dirty="0" err="1" smtClean="0">
                <a:latin typeface="+mj-lt"/>
              </a:rPr>
              <a:t>Dra</a:t>
            </a:r>
            <a:r>
              <a:rPr lang="en-US" sz="1100" b="1" dirty="0" smtClean="0">
                <a:latin typeface="+mj-lt"/>
              </a:rPr>
              <a:t>. </a:t>
            </a:r>
            <a:r>
              <a:rPr lang="en-US" sz="1100" b="1" dirty="0" err="1" smtClean="0">
                <a:latin typeface="+mj-lt"/>
              </a:rPr>
              <a:t>Ellya</a:t>
            </a:r>
            <a:r>
              <a:rPr lang="en-US" sz="1100" b="1" dirty="0" smtClean="0">
                <a:latin typeface="+mj-lt"/>
              </a:rPr>
              <a:t> </a:t>
            </a:r>
            <a:r>
              <a:rPr lang="en-US" sz="1100" b="1" dirty="0" err="1" smtClean="0">
                <a:latin typeface="+mj-lt"/>
              </a:rPr>
              <a:t>Noorlisyati</a:t>
            </a:r>
            <a:r>
              <a:rPr lang="en-US" sz="1100" b="1" dirty="0" smtClean="0">
                <a:latin typeface="+mj-lt"/>
              </a:rPr>
              <a:t>, CPA</a:t>
            </a:r>
            <a:r>
              <a:rPr lang="en-US" sz="1100" dirty="0" smtClean="0">
                <a:latin typeface="+mj-lt"/>
              </a:rPr>
              <a:t>) yang </a:t>
            </a:r>
            <a:r>
              <a:rPr lang="en-US" sz="1100" dirty="0" err="1" smtClean="0">
                <a:latin typeface="+mj-lt"/>
              </a:rPr>
              <a:t>merekomendasikan</a:t>
            </a:r>
            <a:r>
              <a:rPr lang="en-US" sz="1100" dirty="0" smtClean="0">
                <a:latin typeface="+mj-lt"/>
              </a:rPr>
              <a:t> </a:t>
            </a:r>
            <a:r>
              <a:rPr lang="en-US" sz="1100" dirty="0" err="1" smtClean="0">
                <a:latin typeface="+mj-lt"/>
              </a:rPr>
              <a:t>menjadi</a:t>
            </a:r>
            <a:r>
              <a:rPr lang="en-US" sz="1100" dirty="0" smtClean="0">
                <a:latin typeface="+mj-lt"/>
              </a:rPr>
              <a:t> BLU</a:t>
            </a:r>
            <a:endParaRPr lang="id-ID" sz="1100" dirty="0">
              <a:latin typeface="+mj-lt"/>
            </a:endParaRPr>
          </a:p>
        </p:txBody>
      </p:sp>
      <p:grpSp>
        <p:nvGrpSpPr>
          <p:cNvPr id="7" name="Group 100"/>
          <p:cNvGrpSpPr/>
          <p:nvPr/>
        </p:nvGrpSpPr>
        <p:grpSpPr>
          <a:xfrm>
            <a:off x="4822068" y="2925556"/>
            <a:ext cx="69427" cy="449572"/>
            <a:chOff x="7711542" y="3005184"/>
            <a:chExt cx="69427" cy="449572"/>
          </a:xfrm>
        </p:grpSpPr>
        <p:cxnSp>
          <p:nvCxnSpPr>
            <p:cNvPr id="89" name="Straight Connector 88"/>
            <p:cNvCxnSpPr/>
            <p:nvPr/>
          </p:nvCxnSpPr>
          <p:spPr bwMode="gray">
            <a:xfrm rot="5400000" flipH="1" flipV="1">
              <a:off x="7539630" y="3251023"/>
              <a:ext cx="406021" cy="1446"/>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90" name="Rectangle 89"/>
            <p:cNvSpPr/>
            <p:nvPr/>
          </p:nvSpPr>
          <p:spPr bwMode="gray">
            <a:xfrm>
              <a:off x="7711542" y="3005184"/>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95" name="TextBox 94"/>
          <p:cNvSpPr txBox="1"/>
          <p:nvPr/>
        </p:nvSpPr>
        <p:spPr bwMode="gray">
          <a:xfrm>
            <a:off x="1881946" y="4203842"/>
            <a:ext cx="1880338" cy="2292935"/>
          </a:xfrm>
          <a:prstGeom prst="rect">
            <a:avLst/>
          </a:prstGeom>
          <a:solidFill>
            <a:schemeClr val="accent1">
              <a:lumMod val="20000"/>
              <a:lumOff val="80000"/>
            </a:schemeClr>
          </a:solidFill>
        </p:spPr>
        <p:txBody>
          <a:bodyPr wrap="square">
            <a:spAutoFit/>
          </a:bodyPr>
          <a:lstStyle/>
          <a:p>
            <a:pPr marL="0" lvl="1" eaLnBrk="0" hangingPunct="0">
              <a:spcBef>
                <a:spcPct val="20000"/>
              </a:spcBef>
              <a:buClr>
                <a:schemeClr val="accent1"/>
              </a:buClr>
              <a:buSzPct val="85000"/>
              <a:defRPr/>
            </a:pPr>
            <a:r>
              <a:rPr lang="id-ID" sz="1100" b="1" dirty="0" smtClean="0">
                <a:solidFill>
                  <a:schemeClr val="dk1"/>
                </a:solidFill>
                <a:latin typeface="+mj-lt"/>
              </a:rPr>
              <a:t>3 N</a:t>
            </a:r>
            <a:r>
              <a:rPr lang="en-US" sz="1100" b="1" dirty="0" smtClean="0">
                <a:solidFill>
                  <a:schemeClr val="dk1"/>
                </a:solidFill>
                <a:latin typeface="+mj-lt"/>
              </a:rPr>
              <a:t>OVEMBER 2</a:t>
            </a:r>
            <a:r>
              <a:rPr lang="id-ID" sz="1100" b="1" dirty="0" smtClean="0">
                <a:solidFill>
                  <a:schemeClr val="dk1"/>
                </a:solidFill>
                <a:latin typeface="+mj-lt"/>
              </a:rPr>
              <a:t>009</a:t>
            </a:r>
            <a:r>
              <a:rPr lang="id-ID" sz="1100" dirty="0">
                <a:solidFill>
                  <a:schemeClr val="dk1"/>
                </a:solidFill>
                <a:latin typeface="+mj-lt"/>
              </a:rPr>
              <a:t>, </a:t>
            </a:r>
            <a:r>
              <a:rPr lang="id-ID" sz="1100" b="1" dirty="0">
                <a:solidFill>
                  <a:schemeClr val="dk1"/>
                </a:solidFill>
                <a:latin typeface="+mj-lt"/>
              </a:rPr>
              <a:t>Diskusi Sumbang Saran “Perspektif Jakarta Islamic Centre Masa Depan”</a:t>
            </a:r>
            <a:r>
              <a:rPr lang="id-ID" sz="1100" dirty="0">
                <a:solidFill>
                  <a:schemeClr val="dk1"/>
                </a:solidFill>
                <a:latin typeface="+mj-lt"/>
              </a:rPr>
              <a:t>, yang dihadiri oleh </a:t>
            </a:r>
            <a:r>
              <a:rPr lang="id-ID" sz="1100" b="1" dirty="0">
                <a:solidFill>
                  <a:schemeClr val="dk1"/>
                </a:solidFill>
                <a:latin typeface="+mj-lt"/>
              </a:rPr>
              <a:t>Asisten Kesmas</a:t>
            </a:r>
            <a:r>
              <a:rPr lang="en-US" sz="1100" b="1" dirty="0">
                <a:solidFill>
                  <a:schemeClr val="dk1"/>
                </a:solidFill>
                <a:latin typeface="+mj-lt"/>
              </a:rPr>
              <a:t>,</a:t>
            </a:r>
            <a:r>
              <a:rPr lang="id-ID" sz="1100" dirty="0">
                <a:solidFill>
                  <a:schemeClr val="dk1"/>
                </a:solidFill>
                <a:latin typeface="+mj-lt"/>
              </a:rPr>
              <a:t> </a:t>
            </a:r>
            <a:r>
              <a:rPr lang="id-ID" sz="1100" b="1" dirty="0">
                <a:solidFill>
                  <a:schemeClr val="dk1"/>
                </a:solidFill>
                <a:latin typeface="+mj-lt"/>
              </a:rPr>
              <a:t>Kepala Biro Dikmental Prov. DKI Jakarta</a:t>
            </a:r>
            <a:r>
              <a:rPr lang="en-US" sz="1100" b="1" dirty="0">
                <a:solidFill>
                  <a:schemeClr val="dk1"/>
                </a:solidFill>
                <a:latin typeface="+mj-lt"/>
              </a:rPr>
              <a:t>,</a:t>
            </a:r>
            <a:r>
              <a:rPr lang="id-ID" sz="1100" dirty="0">
                <a:solidFill>
                  <a:schemeClr val="dk1"/>
                </a:solidFill>
                <a:latin typeface="+mj-lt"/>
              </a:rPr>
              <a:t> </a:t>
            </a:r>
            <a:r>
              <a:rPr lang="en-US" sz="1100" dirty="0" err="1">
                <a:solidFill>
                  <a:schemeClr val="dk1"/>
                </a:solidFill>
                <a:latin typeface="+mj-lt"/>
              </a:rPr>
              <a:t>para</a:t>
            </a:r>
            <a:r>
              <a:rPr lang="en-US" sz="1100" dirty="0">
                <a:solidFill>
                  <a:schemeClr val="dk1"/>
                </a:solidFill>
                <a:latin typeface="+mj-lt"/>
              </a:rPr>
              <a:t> </a:t>
            </a:r>
            <a:r>
              <a:rPr lang="id-ID" sz="1100" dirty="0">
                <a:solidFill>
                  <a:schemeClr val="dk1"/>
                </a:solidFill>
                <a:latin typeface="+mj-lt"/>
              </a:rPr>
              <a:t>ulama dan pimpinan lembaga keagamaan Pemda Prov. DKI Jakarta dengan </a:t>
            </a:r>
            <a:r>
              <a:rPr lang="id-ID" sz="1100" b="1" dirty="0">
                <a:solidFill>
                  <a:schemeClr val="dk1"/>
                </a:solidFill>
                <a:latin typeface="+mj-lt"/>
              </a:rPr>
              <a:t>merekomendasikan </a:t>
            </a:r>
            <a:r>
              <a:rPr lang="id-ID" sz="1100" dirty="0">
                <a:solidFill>
                  <a:schemeClr val="dk1"/>
                </a:solidFill>
                <a:latin typeface="+mj-lt"/>
              </a:rPr>
              <a:t>agar dilakukan penguatan </a:t>
            </a:r>
            <a:r>
              <a:rPr lang="id-ID" sz="1100" dirty="0" smtClean="0">
                <a:solidFill>
                  <a:schemeClr val="dk1"/>
                </a:solidFill>
                <a:latin typeface="+mj-lt"/>
              </a:rPr>
              <a:t>payung </a:t>
            </a:r>
            <a:r>
              <a:rPr lang="id-ID" sz="1100" dirty="0">
                <a:solidFill>
                  <a:schemeClr val="dk1"/>
                </a:solidFill>
                <a:latin typeface="+mj-lt"/>
              </a:rPr>
              <a:t>hukum JIC </a:t>
            </a:r>
            <a:r>
              <a:rPr lang="en-US" sz="1100" dirty="0" err="1" smtClean="0">
                <a:solidFill>
                  <a:schemeClr val="dk1"/>
                </a:solidFill>
                <a:latin typeface="+mj-lt"/>
              </a:rPr>
              <a:t>menjadi</a:t>
            </a:r>
            <a:r>
              <a:rPr lang="en-US" sz="1100" dirty="0" smtClean="0">
                <a:solidFill>
                  <a:schemeClr val="dk1"/>
                </a:solidFill>
                <a:latin typeface="+mj-lt"/>
              </a:rPr>
              <a:t> </a:t>
            </a:r>
            <a:r>
              <a:rPr lang="id-ID" sz="1100" b="1" dirty="0" smtClean="0">
                <a:solidFill>
                  <a:schemeClr val="dk1"/>
                </a:solidFill>
                <a:latin typeface="+mj-lt"/>
              </a:rPr>
              <a:t>Perda </a:t>
            </a:r>
            <a:r>
              <a:rPr lang="id-ID" sz="1100" b="1" dirty="0">
                <a:solidFill>
                  <a:schemeClr val="dk1"/>
                </a:solidFill>
                <a:latin typeface="+mj-lt"/>
              </a:rPr>
              <a:t>Prov. DKI Jakarta</a:t>
            </a:r>
            <a:r>
              <a:rPr lang="id-ID" sz="1100" dirty="0">
                <a:solidFill>
                  <a:schemeClr val="dk1"/>
                </a:solidFill>
                <a:latin typeface="+mj-lt"/>
              </a:rPr>
              <a:t>.</a:t>
            </a:r>
            <a:endParaRPr lang="id-ID" sz="1100" dirty="0">
              <a:solidFill>
                <a:schemeClr val="dk1"/>
              </a:solidFill>
              <a:latin typeface="+mj-lt"/>
            </a:endParaRPr>
          </a:p>
        </p:txBody>
      </p:sp>
      <p:grpSp>
        <p:nvGrpSpPr>
          <p:cNvPr id="8" name="Group 96"/>
          <p:cNvGrpSpPr/>
          <p:nvPr/>
        </p:nvGrpSpPr>
        <p:grpSpPr>
          <a:xfrm>
            <a:off x="4084922" y="3432643"/>
            <a:ext cx="84561" cy="972835"/>
            <a:chOff x="8541173" y="3581401"/>
            <a:chExt cx="69427" cy="1145005"/>
          </a:xfrm>
        </p:grpSpPr>
        <p:cxnSp>
          <p:nvCxnSpPr>
            <p:cNvPr id="102" name="Straight Connector 101"/>
            <p:cNvCxnSpPr/>
            <p:nvPr/>
          </p:nvCxnSpPr>
          <p:spPr bwMode="gray">
            <a:xfrm rot="5400000">
              <a:off x="8034932" y="4119462"/>
              <a:ext cx="1077570" cy="1447"/>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103" name="Rectangle 102"/>
            <p:cNvSpPr/>
            <p:nvPr/>
          </p:nvSpPr>
          <p:spPr bwMode="gray">
            <a:xfrm flipV="1">
              <a:off x="8541173" y="4658970"/>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105" name="TextBox 104"/>
          <p:cNvSpPr txBox="1"/>
          <p:nvPr/>
        </p:nvSpPr>
        <p:spPr bwMode="gray">
          <a:xfrm>
            <a:off x="3012324" y="3224359"/>
            <a:ext cx="652743" cy="369332"/>
          </a:xfrm>
          <a:prstGeom prst="rect">
            <a:avLst/>
          </a:prstGeom>
          <a:noFill/>
        </p:spPr>
        <p:txBody>
          <a:bodyPr wrap="none">
            <a:spAutoFit/>
          </a:bodyPr>
          <a:lstStyle/>
          <a:p>
            <a:pPr>
              <a:defRPr/>
            </a:pPr>
            <a:r>
              <a:rPr lang="id-ID" b="1" dirty="0" smtClean="0">
                <a:latin typeface="+mj-lt"/>
              </a:rPr>
              <a:t>2010</a:t>
            </a:r>
            <a:endParaRPr lang="id-ID" b="1" dirty="0">
              <a:latin typeface="+mj-lt"/>
            </a:endParaRPr>
          </a:p>
        </p:txBody>
      </p:sp>
      <p:sp>
        <p:nvSpPr>
          <p:cNvPr id="65" name="Right Triangle 64"/>
          <p:cNvSpPr/>
          <p:nvPr/>
        </p:nvSpPr>
        <p:spPr bwMode="gray">
          <a:xfrm rot="13345224">
            <a:off x="3541171" y="3497631"/>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70" name="Right Triangle 69"/>
          <p:cNvSpPr/>
          <p:nvPr/>
        </p:nvSpPr>
        <p:spPr bwMode="gray">
          <a:xfrm rot="13345224">
            <a:off x="4992410" y="3052572"/>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71" name="TextBox 70"/>
          <p:cNvSpPr txBox="1"/>
          <p:nvPr/>
        </p:nvSpPr>
        <p:spPr bwMode="gray">
          <a:xfrm>
            <a:off x="5748057" y="3178015"/>
            <a:ext cx="652743" cy="369332"/>
          </a:xfrm>
          <a:prstGeom prst="rect">
            <a:avLst/>
          </a:prstGeom>
          <a:noFill/>
        </p:spPr>
        <p:txBody>
          <a:bodyPr wrap="none">
            <a:spAutoFit/>
          </a:bodyPr>
          <a:lstStyle/>
          <a:p>
            <a:pPr>
              <a:defRPr/>
            </a:pPr>
            <a:r>
              <a:rPr lang="id-ID" b="1" dirty="0" smtClean="0">
                <a:latin typeface="+mj-lt"/>
              </a:rPr>
              <a:t>201</a:t>
            </a:r>
            <a:r>
              <a:rPr lang="en-US" b="1" dirty="0" smtClean="0">
                <a:latin typeface="+mj-lt"/>
              </a:rPr>
              <a:t>2</a:t>
            </a:r>
            <a:endParaRPr lang="id-ID" b="1" dirty="0">
              <a:latin typeface="+mj-lt"/>
            </a:endParaRPr>
          </a:p>
        </p:txBody>
      </p:sp>
      <p:sp>
        <p:nvSpPr>
          <p:cNvPr id="79" name="TextBox 78"/>
          <p:cNvSpPr txBox="1"/>
          <p:nvPr/>
        </p:nvSpPr>
        <p:spPr bwMode="gray">
          <a:xfrm>
            <a:off x="3925919" y="4486364"/>
            <a:ext cx="1143000" cy="938719"/>
          </a:xfrm>
          <a:prstGeom prst="rect">
            <a:avLst/>
          </a:prstGeom>
          <a:solidFill>
            <a:schemeClr val="accent5">
              <a:lumMod val="40000"/>
              <a:lumOff val="60000"/>
            </a:schemeClr>
          </a:solidFill>
        </p:spPr>
        <p:txBody>
          <a:bodyPr wrap="square">
            <a:spAutoFit/>
          </a:bodyPr>
          <a:lstStyle/>
          <a:p>
            <a:pPr>
              <a:defRPr/>
            </a:pPr>
            <a:r>
              <a:rPr lang="en-US" sz="1100" b="1" dirty="0" smtClean="0">
                <a:latin typeface="+mj-lt"/>
              </a:rPr>
              <a:t>9 MEI </a:t>
            </a:r>
            <a:r>
              <a:rPr lang="id-ID" sz="1100" b="1" dirty="0" smtClean="0">
                <a:latin typeface="+mj-lt"/>
              </a:rPr>
              <a:t>2011,</a:t>
            </a:r>
            <a:r>
              <a:rPr lang="id-ID" sz="1100" dirty="0" smtClean="0">
                <a:latin typeface="+mj-lt"/>
              </a:rPr>
              <a:t> </a:t>
            </a:r>
            <a:r>
              <a:rPr lang="en-US" sz="1100" b="1" dirty="0" smtClean="0">
                <a:latin typeface="+mj-lt"/>
              </a:rPr>
              <a:t>FGD </a:t>
            </a:r>
            <a:r>
              <a:rPr lang="en-US" sz="1100" b="1" dirty="0" err="1">
                <a:latin typeface="+mj-lt"/>
              </a:rPr>
              <a:t>T</a:t>
            </a:r>
            <a:r>
              <a:rPr lang="en-US" sz="1100" b="1" dirty="0" err="1" smtClean="0">
                <a:latin typeface="+mj-lt"/>
              </a:rPr>
              <a:t>elaahan</a:t>
            </a:r>
            <a:r>
              <a:rPr lang="en-US" sz="1100" b="1" dirty="0" smtClean="0">
                <a:latin typeface="+mj-lt"/>
              </a:rPr>
              <a:t> </a:t>
            </a:r>
            <a:r>
              <a:rPr lang="en-US" sz="1100" dirty="0" err="1" smtClean="0">
                <a:latin typeface="+mj-lt"/>
              </a:rPr>
              <a:t>terhadap</a:t>
            </a:r>
            <a:r>
              <a:rPr lang="en-US" sz="1100" dirty="0" smtClean="0">
                <a:latin typeface="+mj-lt"/>
              </a:rPr>
              <a:t> </a:t>
            </a:r>
            <a:r>
              <a:rPr lang="en-US" sz="1100" b="1" dirty="0" err="1" smtClean="0">
                <a:latin typeface="+mj-lt"/>
              </a:rPr>
              <a:t>Pergub</a:t>
            </a:r>
            <a:r>
              <a:rPr lang="en-US" sz="1100" b="1" dirty="0" smtClean="0">
                <a:latin typeface="+mj-lt"/>
              </a:rPr>
              <a:t> No. 49 </a:t>
            </a:r>
            <a:r>
              <a:rPr lang="en-US" sz="1100" b="1" dirty="0" err="1" smtClean="0">
                <a:latin typeface="+mj-lt"/>
              </a:rPr>
              <a:t>tahun</a:t>
            </a:r>
            <a:r>
              <a:rPr lang="en-US" sz="1100" b="1" dirty="0" smtClean="0">
                <a:latin typeface="+mj-lt"/>
              </a:rPr>
              <a:t> 2011.</a:t>
            </a:r>
            <a:endParaRPr lang="id-ID" sz="1100" b="1" dirty="0">
              <a:latin typeface="+mj-lt"/>
            </a:endParaRPr>
          </a:p>
        </p:txBody>
      </p:sp>
      <p:grpSp>
        <p:nvGrpSpPr>
          <p:cNvPr id="9" name="Group 81"/>
          <p:cNvGrpSpPr/>
          <p:nvPr/>
        </p:nvGrpSpPr>
        <p:grpSpPr>
          <a:xfrm>
            <a:off x="7474373" y="2426809"/>
            <a:ext cx="69427" cy="948320"/>
            <a:chOff x="118533" y="2433382"/>
            <a:chExt cx="69427" cy="1078977"/>
          </a:xfrm>
        </p:grpSpPr>
        <p:cxnSp>
          <p:nvCxnSpPr>
            <p:cNvPr id="83" name="Straight Connector 82"/>
            <p:cNvCxnSpPr/>
            <p:nvPr/>
          </p:nvCxnSpPr>
          <p:spPr bwMode="gray">
            <a:xfrm rot="5400000" flipH="1" flipV="1">
              <a:off x="-388411" y="2972147"/>
              <a:ext cx="1078976" cy="1447"/>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84" name="Rectangle 83"/>
            <p:cNvSpPr/>
            <p:nvPr/>
          </p:nvSpPr>
          <p:spPr bwMode="gray">
            <a:xfrm>
              <a:off x="118533" y="2433382"/>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72" name="TextBox 71"/>
          <p:cNvSpPr txBox="1"/>
          <p:nvPr/>
        </p:nvSpPr>
        <p:spPr bwMode="gray">
          <a:xfrm>
            <a:off x="4204039" y="3240938"/>
            <a:ext cx="652743" cy="369332"/>
          </a:xfrm>
          <a:prstGeom prst="rect">
            <a:avLst/>
          </a:prstGeom>
          <a:noFill/>
        </p:spPr>
        <p:txBody>
          <a:bodyPr wrap="none">
            <a:spAutoFit/>
          </a:bodyPr>
          <a:lstStyle/>
          <a:p>
            <a:pPr>
              <a:defRPr/>
            </a:pPr>
            <a:r>
              <a:rPr lang="id-ID" b="1" dirty="0" smtClean="0">
                <a:latin typeface="+mj-lt"/>
              </a:rPr>
              <a:t>20</a:t>
            </a:r>
            <a:r>
              <a:rPr lang="en-US" b="1" dirty="0" smtClean="0">
                <a:latin typeface="+mj-lt"/>
              </a:rPr>
              <a:t>11</a:t>
            </a:r>
            <a:endParaRPr lang="id-ID" b="1" dirty="0">
              <a:latin typeface="+mj-lt"/>
            </a:endParaRPr>
          </a:p>
        </p:txBody>
      </p:sp>
      <p:sp>
        <p:nvSpPr>
          <p:cNvPr id="73" name="Right Triangle 72"/>
          <p:cNvSpPr/>
          <p:nvPr/>
        </p:nvSpPr>
        <p:spPr bwMode="gray">
          <a:xfrm rot="13345224">
            <a:off x="6395257" y="3171261"/>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76" name="TextBox 75"/>
          <p:cNvSpPr txBox="1"/>
          <p:nvPr/>
        </p:nvSpPr>
        <p:spPr bwMode="gray">
          <a:xfrm>
            <a:off x="6814857" y="3215650"/>
            <a:ext cx="652743" cy="369332"/>
          </a:xfrm>
          <a:prstGeom prst="rect">
            <a:avLst/>
          </a:prstGeom>
          <a:noFill/>
        </p:spPr>
        <p:txBody>
          <a:bodyPr wrap="none">
            <a:spAutoFit/>
          </a:bodyPr>
          <a:lstStyle/>
          <a:p>
            <a:pPr>
              <a:defRPr/>
            </a:pPr>
            <a:r>
              <a:rPr lang="id-ID" b="1" dirty="0" smtClean="0">
                <a:latin typeface="+mj-lt"/>
              </a:rPr>
              <a:t>201</a:t>
            </a:r>
            <a:r>
              <a:rPr lang="en-US" b="1" dirty="0" smtClean="0">
                <a:latin typeface="+mj-lt"/>
              </a:rPr>
              <a:t>3</a:t>
            </a:r>
            <a:endParaRPr lang="id-ID" b="1" dirty="0">
              <a:latin typeface="+mj-lt"/>
            </a:endParaRPr>
          </a:p>
        </p:txBody>
      </p:sp>
      <p:sp>
        <p:nvSpPr>
          <p:cNvPr id="80" name="TextBox 79"/>
          <p:cNvSpPr txBox="1"/>
          <p:nvPr/>
        </p:nvSpPr>
        <p:spPr bwMode="gray">
          <a:xfrm>
            <a:off x="3429000" y="1219200"/>
            <a:ext cx="1798464" cy="1615827"/>
          </a:xfrm>
          <a:prstGeom prst="rect">
            <a:avLst/>
          </a:prstGeom>
          <a:solidFill>
            <a:schemeClr val="accent6">
              <a:lumMod val="20000"/>
              <a:lumOff val="80000"/>
            </a:schemeClr>
          </a:solidFill>
        </p:spPr>
        <p:txBody>
          <a:bodyPr wrap="square">
            <a:spAutoFit/>
          </a:bodyPr>
          <a:lstStyle/>
          <a:p>
            <a:pPr marL="0" lvl="1" eaLnBrk="0" hangingPunct="0">
              <a:spcBef>
                <a:spcPct val="20000"/>
              </a:spcBef>
              <a:buClr>
                <a:schemeClr val="accent1"/>
              </a:buClr>
              <a:buSzPct val="85000"/>
              <a:defRPr/>
            </a:pPr>
            <a:r>
              <a:rPr lang="id-ID" sz="1100" b="1" dirty="0">
                <a:solidFill>
                  <a:schemeClr val="dk1"/>
                </a:solidFill>
                <a:latin typeface="+mj-lt"/>
              </a:rPr>
              <a:t>12 DESEMBER 2011</a:t>
            </a:r>
            <a:r>
              <a:rPr lang="id-ID" sz="1100" dirty="0">
                <a:solidFill>
                  <a:schemeClr val="dk1"/>
                </a:solidFill>
                <a:latin typeface="+mj-lt"/>
              </a:rPr>
              <a:t>, Rapat Koordinasi </a:t>
            </a:r>
            <a:r>
              <a:rPr lang="id-ID" sz="1100" b="1" dirty="0">
                <a:solidFill>
                  <a:schemeClr val="dk1"/>
                </a:solidFill>
                <a:latin typeface="+mj-lt"/>
              </a:rPr>
              <a:t>Persiapan Perumusan Perda tentang JIC </a:t>
            </a:r>
            <a:r>
              <a:rPr lang="id-ID" sz="1100" dirty="0">
                <a:solidFill>
                  <a:schemeClr val="dk1"/>
                </a:solidFill>
                <a:latin typeface="+mj-lt"/>
              </a:rPr>
              <a:t>oleh Biro Dikmental Prov. DKI Jakarta. Rapat ini menetapkan agar segera dilakukan persiapan-persiapan teknis untuk penyusunan Perda JIC.</a:t>
            </a:r>
            <a:endParaRPr lang="id-ID" sz="1100" dirty="0">
              <a:solidFill>
                <a:schemeClr val="dk1"/>
              </a:solidFill>
              <a:latin typeface="+mj-lt"/>
            </a:endParaRPr>
          </a:p>
        </p:txBody>
      </p:sp>
      <p:grpSp>
        <p:nvGrpSpPr>
          <p:cNvPr id="82" name="Group 99"/>
          <p:cNvGrpSpPr/>
          <p:nvPr/>
        </p:nvGrpSpPr>
        <p:grpSpPr>
          <a:xfrm>
            <a:off x="6400800" y="3375128"/>
            <a:ext cx="69427" cy="515284"/>
            <a:chOff x="3189649" y="3520787"/>
            <a:chExt cx="69427" cy="741796"/>
          </a:xfrm>
        </p:grpSpPr>
        <p:cxnSp>
          <p:nvCxnSpPr>
            <p:cNvPr id="91" name="Straight Connector 90"/>
            <p:cNvCxnSpPr/>
            <p:nvPr/>
          </p:nvCxnSpPr>
          <p:spPr bwMode="gray">
            <a:xfrm rot="5400000">
              <a:off x="2877782" y="3857244"/>
              <a:ext cx="674360" cy="1446"/>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92" name="Rectangle 91"/>
            <p:cNvSpPr/>
            <p:nvPr/>
          </p:nvSpPr>
          <p:spPr bwMode="gray">
            <a:xfrm flipV="1">
              <a:off x="3189649" y="4195147"/>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94" name="Right Triangle 93"/>
          <p:cNvSpPr/>
          <p:nvPr/>
        </p:nvSpPr>
        <p:spPr bwMode="gray">
          <a:xfrm rot="13345224">
            <a:off x="7462057" y="3514650"/>
            <a:ext cx="347133" cy="344204"/>
          </a:xfrm>
          <a:prstGeom prst="rtTriangle">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id-ID"/>
          </a:p>
        </p:txBody>
      </p:sp>
      <p:sp>
        <p:nvSpPr>
          <p:cNvPr id="98" name="TextBox 97"/>
          <p:cNvSpPr txBox="1"/>
          <p:nvPr/>
        </p:nvSpPr>
        <p:spPr bwMode="gray">
          <a:xfrm>
            <a:off x="5257801" y="3952964"/>
            <a:ext cx="2057400" cy="430887"/>
          </a:xfrm>
          <a:prstGeom prst="rect">
            <a:avLst/>
          </a:prstGeom>
          <a:solidFill>
            <a:schemeClr val="accent3">
              <a:lumMod val="60000"/>
              <a:lumOff val="40000"/>
            </a:schemeClr>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a:t>
            </a:r>
            <a:r>
              <a:rPr lang="id-ID" sz="1100" b="1" dirty="0" smtClean="0">
                <a:solidFill>
                  <a:schemeClr val="dk1"/>
                </a:solidFill>
                <a:latin typeface="+mj-lt"/>
              </a:rPr>
              <a:t>1</a:t>
            </a:r>
            <a:r>
              <a:rPr lang="en-US" sz="1100" b="1" dirty="0" smtClean="0">
                <a:solidFill>
                  <a:schemeClr val="dk1"/>
                </a:solidFill>
                <a:latin typeface="+mj-lt"/>
              </a:rPr>
              <a:t>0</a:t>
            </a:r>
            <a:r>
              <a:rPr lang="id-ID" sz="1100" b="1" dirty="0" smtClean="0">
                <a:solidFill>
                  <a:schemeClr val="dk1"/>
                </a:solidFill>
                <a:latin typeface="+mj-lt"/>
              </a:rPr>
              <a:t> </a:t>
            </a:r>
            <a:r>
              <a:rPr lang="en-US" sz="1100" b="1" dirty="0" smtClean="0">
                <a:solidFill>
                  <a:schemeClr val="dk1"/>
                </a:solidFill>
                <a:latin typeface="+mj-lt"/>
              </a:rPr>
              <a:t>MEI </a:t>
            </a:r>
            <a:r>
              <a:rPr lang="id-ID" sz="1100" b="1" dirty="0" smtClean="0">
                <a:solidFill>
                  <a:schemeClr val="dk1"/>
                </a:solidFill>
                <a:latin typeface="+mj-lt"/>
              </a:rPr>
              <a:t>201</a:t>
            </a:r>
            <a:r>
              <a:rPr lang="en-US" sz="1100" b="1" dirty="0">
                <a:solidFill>
                  <a:schemeClr val="dk1"/>
                </a:solidFill>
                <a:latin typeface="+mj-lt"/>
              </a:rPr>
              <a:t>2</a:t>
            </a:r>
            <a:r>
              <a:rPr lang="id-ID" sz="1100" dirty="0" smtClean="0">
                <a:solidFill>
                  <a:schemeClr val="dk1"/>
                </a:solidFill>
                <a:latin typeface="+mj-lt"/>
              </a:rPr>
              <a:t>, </a:t>
            </a:r>
            <a:r>
              <a:rPr lang="en-US" sz="1100" b="1" dirty="0" smtClean="0">
                <a:solidFill>
                  <a:schemeClr val="dk1"/>
                </a:solidFill>
                <a:latin typeface="+mj-lt"/>
              </a:rPr>
              <a:t>FGD </a:t>
            </a:r>
            <a:r>
              <a:rPr lang="en-US" sz="1100" b="1" dirty="0" err="1" smtClean="0">
                <a:solidFill>
                  <a:schemeClr val="dk1"/>
                </a:solidFill>
                <a:latin typeface="+mj-lt"/>
              </a:rPr>
              <a:t>dengan</a:t>
            </a:r>
            <a:r>
              <a:rPr lang="en-US" sz="1100" b="1" dirty="0" smtClean="0">
                <a:solidFill>
                  <a:schemeClr val="dk1"/>
                </a:solidFill>
                <a:latin typeface="+mj-lt"/>
              </a:rPr>
              <a:t> </a:t>
            </a:r>
            <a:r>
              <a:rPr lang="en-US" sz="1100" b="1" dirty="0" err="1" smtClean="0">
                <a:solidFill>
                  <a:schemeClr val="dk1"/>
                </a:solidFill>
                <a:latin typeface="+mj-lt"/>
              </a:rPr>
              <a:t>Pakar</a:t>
            </a:r>
            <a:r>
              <a:rPr lang="en-US" sz="1100" dirty="0" smtClean="0">
                <a:solidFill>
                  <a:schemeClr val="dk1"/>
                </a:solidFill>
                <a:latin typeface="+mj-lt"/>
              </a:rPr>
              <a:t> </a:t>
            </a:r>
            <a:r>
              <a:rPr lang="en-US" sz="1100" dirty="0" err="1" smtClean="0">
                <a:solidFill>
                  <a:schemeClr val="dk1"/>
                </a:solidFill>
                <a:latin typeface="+mj-lt"/>
              </a:rPr>
              <a:t>untuk</a:t>
            </a:r>
            <a:r>
              <a:rPr lang="en-US" sz="1100" dirty="0" smtClean="0">
                <a:solidFill>
                  <a:schemeClr val="dk1"/>
                </a:solidFill>
                <a:latin typeface="+mj-lt"/>
              </a:rPr>
              <a:t> </a:t>
            </a:r>
            <a:r>
              <a:rPr lang="en-US" sz="1100" dirty="0" err="1" smtClean="0">
                <a:solidFill>
                  <a:schemeClr val="dk1"/>
                </a:solidFill>
                <a:latin typeface="+mj-lt"/>
              </a:rPr>
              <a:t>menguji</a:t>
            </a:r>
            <a:r>
              <a:rPr lang="en-US" sz="1100" dirty="0" smtClean="0">
                <a:solidFill>
                  <a:schemeClr val="dk1"/>
                </a:solidFill>
                <a:latin typeface="+mj-lt"/>
              </a:rPr>
              <a:t> </a:t>
            </a:r>
            <a:r>
              <a:rPr lang="en-US" sz="1100" dirty="0" err="1" smtClean="0">
                <a:solidFill>
                  <a:schemeClr val="dk1"/>
                </a:solidFill>
                <a:latin typeface="+mj-lt"/>
              </a:rPr>
              <a:t>Raperda</a:t>
            </a:r>
            <a:r>
              <a:rPr lang="en-US" sz="1100" dirty="0" smtClean="0">
                <a:solidFill>
                  <a:schemeClr val="dk1"/>
                </a:solidFill>
                <a:latin typeface="+mj-lt"/>
              </a:rPr>
              <a:t> JIC</a:t>
            </a:r>
            <a:endParaRPr lang="id-ID" sz="1100" dirty="0">
              <a:latin typeface="+mj-lt"/>
            </a:endParaRPr>
          </a:p>
        </p:txBody>
      </p:sp>
      <p:sp>
        <p:nvSpPr>
          <p:cNvPr id="99" name="TextBox 98"/>
          <p:cNvSpPr txBox="1"/>
          <p:nvPr/>
        </p:nvSpPr>
        <p:spPr bwMode="gray">
          <a:xfrm>
            <a:off x="5257800" y="4423812"/>
            <a:ext cx="2057401" cy="1107996"/>
          </a:xfrm>
          <a:prstGeom prst="rect">
            <a:avLst/>
          </a:prstGeom>
          <a:solidFill>
            <a:schemeClr val="accent3">
              <a:lumMod val="60000"/>
              <a:lumOff val="40000"/>
            </a:schemeClr>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14 MEI 2012</a:t>
            </a:r>
            <a:r>
              <a:rPr lang="id-ID" sz="1100" dirty="0" smtClean="0">
                <a:solidFill>
                  <a:schemeClr val="dk1"/>
                </a:solidFill>
                <a:latin typeface="+mj-lt"/>
              </a:rPr>
              <a:t>,</a:t>
            </a:r>
            <a:r>
              <a:rPr lang="en-US" sz="1100" b="1" dirty="0" smtClean="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Sekda</a:t>
            </a:r>
            <a:r>
              <a:rPr lang="en-US" sz="1100" b="1" dirty="0" smtClean="0">
                <a:latin typeface="Calibri" panose="020F0502020204030204" pitchFamily="34" charset="0"/>
                <a:ea typeface="Times New Roman" panose="02020603050405020304" pitchFamily="18" charset="0"/>
                <a:cs typeface="Arial" panose="020B0604020202020204" pitchFamily="34" charset="0"/>
              </a:rPr>
              <a:t> Prov. </a:t>
            </a:r>
            <a:r>
              <a:rPr lang="en-US" sz="1100" b="1" dirty="0">
                <a:latin typeface="Calibri" panose="020F0502020204030204" pitchFamily="34" charset="0"/>
                <a:ea typeface="Times New Roman" panose="02020603050405020304" pitchFamily="18" charset="0"/>
                <a:cs typeface="Arial" panose="020B0604020202020204" pitchFamily="34" charset="0"/>
              </a:rPr>
              <a:t>DKI Jakarta </a:t>
            </a:r>
            <a:r>
              <a:rPr lang="en-US" sz="1100" dirty="0" err="1">
                <a:latin typeface="Calibri" panose="020F0502020204030204" pitchFamily="34" charset="0"/>
                <a:ea typeface="Times New Roman" panose="02020603050405020304" pitchFamily="18" charset="0"/>
                <a:cs typeface="Arial" panose="020B0604020202020204" pitchFamily="34" charset="0"/>
              </a:rPr>
              <a:t>mengirimkan</a:t>
            </a:r>
            <a:r>
              <a:rPr lang="en-US" sz="1100" dirty="0">
                <a:latin typeface="Calibri" panose="020F0502020204030204" pitchFamily="34" charset="0"/>
                <a:ea typeface="Times New Roman" panose="02020603050405020304" pitchFamily="18" charset="0"/>
                <a:cs typeface="Arial" panose="020B0604020202020204" pitchFamily="34" charset="0"/>
              </a:rPr>
              <a:t> </a:t>
            </a:r>
            <a:r>
              <a:rPr lang="en-US" sz="1100" dirty="0" err="1">
                <a:latin typeface="Calibri" panose="020F0502020204030204" pitchFamily="34" charset="0"/>
                <a:ea typeface="Times New Roman" panose="02020603050405020304" pitchFamily="18" charset="0"/>
                <a:cs typeface="Arial" panose="020B0604020202020204" pitchFamily="34" charset="0"/>
              </a:rPr>
              <a:t>surat</a:t>
            </a:r>
            <a:r>
              <a:rPr lang="en-US" sz="1100"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nomor</a:t>
            </a:r>
            <a:r>
              <a:rPr lang="en-US" sz="1100" b="1" dirty="0" smtClean="0">
                <a:latin typeface="Calibri" panose="020F0502020204030204" pitchFamily="34" charset="0"/>
                <a:ea typeface="Times New Roman" panose="02020603050405020304" pitchFamily="18" charset="0"/>
                <a:cs typeface="Arial" panose="020B0604020202020204" pitchFamily="34" charset="0"/>
              </a:rPr>
              <a:t> </a:t>
            </a:r>
            <a:r>
              <a:rPr lang="en-US" sz="1100" b="1" dirty="0">
                <a:latin typeface="Calibri" panose="020F0502020204030204" pitchFamily="34" charset="0"/>
                <a:ea typeface="Times New Roman" panose="02020603050405020304" pitchFamily="18" charset="0"/>
                <a:cs typeface="Arial" panose="020B0604020202020204" pitchFamily="34" charset="0"/>
              </a:rPr>
              <a:t>1073/-</a:t>
            </a:r>
            <a:r>
              <a:rPr lang="en-US" sz="1100" b="1" dirty="0" smtClean="0">
                <a:latin typeface="Calibri" panose="020F0502020204030204" pitchFamily="34" charset="0"/>
                <a:ea typeface="Times New Roman" panose="02020603050405020304" pitchFamily="18" charset="0"/>
                <a:cs typeface="Arial" panose="020B0604020202020204" pitchFamily="34" charset="0"/>
              </a:rPr>
              <a:t>075.61 </a:t>
            </a:r>
            <a:r>
              <a:rPr lang="en-US" sz="1100" dirty="0" err="1" smtClean="0">
                <a:latin typeface="Calibri" panose="020F0502020204030204" pitchFamily="34" charset="0"/>
                <a:ea typeface="Times New Roman" panose="02020603050405020304" pitchFamily="18" charset="0"/>
                <a:cs typeface="Arial" panose="020B0604020202020204" pitchFamily="34" charset="0"/>
              </a:rPr>
              <a:t>kepada</a:t>
            </a:r>
            <a:r>
              <a:rPr lang="en-US" sz="1100" b="1" dirty="0" smtClean="0">
                <a:latin typeface="Calibri" panose="020F0502020204030204" pitchFamily="34" charset="0"/>
                <a:ea typeface="Times New Roman" panose="02020603050405020304" pitchFamily="18" charset="0"/>
                <a:cs typeface="Arial" panose="020B0604020202020204" pitchFamily="34" charset="0"/>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Ketua</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Balegda</a:t>
            </a:r>
            <a:r>
              <a:rPr lang="en-US" sz="1100" b="1" dirty="0" smtClean="0">
                <a:latin typeface="Calibri" panose="020F0502020204030204" pitchFamily="34" charset="0"/>
                <a:ea typeface="Times New Roman" panose="02020603050405020304" pitchFamily="18" charset="0"/>
                <a:cs typeface="Arial" panose="020B0604020202020204" pitchFamily="34" charset="0"/>
              </a:rPr>
              <a:t> DPRD Prov. </a:t>
            </a:r>
            <a:r>
              <a:rPr lang="en-US" sz="1100" b="1" dirty="0">
                <a:latin typeface="Calibri" panose="020F0502020204030204" pitchFamily="34" charset="0"/>
                <a:ea typeface="Times New Roman" panose="02020603050405020304" pitchFamily="18" charset="0"/>
                <a:cs typeface="Arial" panose="020B0604020202020204" pitchFamily="34" charset="0"/>
              </a:rPr>
              <a:t>DKI Jakarta </a:t>
            </a:r>
            <a:r>
              <a:rPr lang="en-US" sz="1100" b="1" dirty="0" err="1">
                <a:latin typeface="Calibri" panose="020F0502020204030204" pitchFamily="34" charset="0"/>
                <a:ea typeface="Times New Roman" panose="02020603050405020304" pitchFamily="18" charset="0"/>
                <a:cs typeface="Arial" panose="020B0604020202020204" pitchFamily="34" charset="0"/>
              </a:rPr>
              <a:t>perihal</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Usulan</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Pembahasan</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Raperda</a:t>
            </a:r>
            <a:r>
              <a:rPr lang="en-US" sz="1100" b="1" dirty="0" smtClean="0">
                <a:latin typeface="Calibri" panose="020F0502020204030204" pitchFamily="34" charset="0"/>
                <a:ea typeface="Times New Roman" panose="02020603050405020304" pitchFamily="18" charset="0"/>
                <a:cs typeface="Arial" panose="020B0604020202020204" pitchFamily="34" charset="0"/>
              </a:rPr>
              <a:t> JIC</a:t>
            </a:r>
            <a:endParaRPr lang="id-ID" sz="1100" dirty="0">
              <a:latin typeface="+mj-lt"/>
            </a:endParaRPr>
          </a:p>
        </p:txBody>
      </p:sp>
      <p:sp>
        <p:nvSpPr>
          <p:cNvPr id="100" name="TextBox 99"/>
          <p:cNvSpPr txBox="1"/>
          <p:nvPr/>
        </p:nvSpPr>
        <p:spPr bwMode="gray">
          <a:xfrm>
            <a:off x="5257800" y="5583956"/>
            <a:ext cx="2057401" cy="1107996"/>
          </a:xfrm>
          <a:prstGeom prst="rect">
            <a:avLst/>
          </a:prstGeom>
          <a:solidFill>
            <a:schemeClr val="accent3">
              <a:lumMod val="60000"/>
              <a:lumOff val="40000"/>
            </a:schemeClr>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26 JUNI </a:t>
            </a:r>
            <a:r>
              <a:rPr lang="id-ID" sz="1100" b="1" dirty="0" smtClean="0">
                <a:solidFill>
                  <a:schemeClr val="dk1"/>
                </a:solidFill>
                <a:latin typeface="+mj-lt"/>
              </a:rPr>
              <a:t>201</a:t>
            </a:r>
            <a:r>
              <a:rPr lang="en-US" sz="1100" b="1" dirty="0">
                <a:solidFill>
                  <a:schemeClr val="dk1"/>
                </a:solidFill>
                <a:latin typeface="+mj-lt"/>
              </a:rPr>
              <a:t>2</a:t>
            </a:r>
            <a:r>
              <a:rPr lang="id-ID" sz="1100" dirty="0" smtClean="0">
                <a:solidFill>
                  <a:schemeClr val="dk1"/>
                </a:solidFill>
                <a:latin typeface="+mj-lt"/>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Gubernur</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smtClean="0">
                <a:latin typeface="Calibri" panose="020F0502020204030204" pitchFamily="34" charset="0"/>
                <a:ea typeface="Times New Roman" panose="02020603050405020304" pitchFamily="18" charset="0"/>
                <a:cs typeface="Arial" panose="020B0604020202020204" pitchFamily="34" charset="0"/>
              </a:rPr>
              <a:t>Prov. </a:t>
            </a:r>
            <a:r>
              <a:rPr lang="en-US" sz="1100" b="1" dirty="0">
                <a:latin typeface="Calibri" panose="020F0502020204030204" pitchFamily="34" charset="0"/>
                <a:ea typeface="Times New Roman" panose="02020603050405020304" pitchFamily="18" charset="0"/>
                <a:cs typeface="Arial" panose="020B0604020202020204" pitchFamily="34" charset="0"/>
              </a:rPr>
              <a:t>DKI Jakarta </a:t>
            </a:r>
            <a:r>
              <a:rPr lang="en-US" sz="1100" dirty="0" err="1">
                <a:latin typeface="Calibri" panose="020F0502020204030204" pitchFamily="34" charset="0"/>
                <a:ea typeface="Times New Roman" panose="02020603050405020304" pitchFamily="18" charset="0"/>
                <a:cs typeface="Arial" panose="020B0604020202020204" pitchFamily="34" charset="0"/>
              </a:rPr>
              <a:t>mengirimkan</a:t>
            </a:r>
            <a:r>
              <a:rPr lang="en-US" sz="1100" dirty="0">
                <a:latin typeface="Calibri" panose="020F0502020204030204" pitchFamily="34" charset="0"/>
                <a:ea typeface="Times New Roman" panose="02020603050405020304" pitchFamily="18" charset="0"/>
                <a:cs typeface="Arial" panose="020B0604020202020204" pitchFamily="34" charset="0"/>
              </a:rPr>
              <a:t> </a:t>
            </a:r>
            <a:r>
              <a:rPr lang="en-US" sz="1100" dirty="0" err="1">
                <a:latin typeface="Calibri" panose="020F0502020204030204" pitchFamily="34" charset="0"/>
                <a:ea typeface="Times New Roman" panose="02020603050405020304" pitchFamily="18" charset="0"/>
                <a:cs typeface="Arial" panose="020B0604020202020204" pitchFamily="34" charset="0"/>
              </a:rPr>
              <a:t>surat</a:t>
            </a:r>
            <a:r>
              <a:rPr lang="en-US" sz="1100"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nomor</a:t>
            </a:r>
            <a:r>
              <a:rPr lang="en-US" sz="1100" b="1" dirty="0" smtClean="0">
                <a:latin typeface="Calibri" panose="020F0502020204030204" pitchFamily="34" charset="0"/>
                <a:ea typeface="Times New Roman" panose="02020603050405020304" pitchFamily="18" charset="0"/>
                <a:cs typeface="Arial" panose="020B0604020202020204" pitchFamily="34" charset="0"/>
              </a:rPr>
              <a:t> </a:t>
            </a:r>
            <a:r>
              <a:rPr lang="en-US" sz="1100" b="1" dirty="0">
                <a:latin typeface="Calibri" panose="020F0502020204030204" pitchFamily="34" charset="0"/>
                <a:ea typeface="Times New Roman" panose="02020603050405020304" pitchFamily="18" charset="0"/>
                <a:cs typeface="Arial" panose="020B0604020202020204" pitchFamily="34" charset="0"/>
              </a:rPr>
              <a:t>874/-075.61 </a:t>
            </a:r>
            <a:r>
              <a:rPr lang="en-US" sz="1100" dirty="0" err="1">
                <a:latin typeface="Calibri" panose="020F0502020204030204" pitchFamily="34" charset="0"/>
                <a:ea typeface="Times New Roman" panose="02020603050405020304" pitchFamily="18" charset="0"/>
                <a:cs typeface="Arial" panose="020B0604020202020204" pitchFamily="34" charset="0"/>
              </a:rPr>
              <a:t>kepada</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Ketua</a:t>
            </a:r>
            <a:r>
              <a:rPr lang="en-US" sz="1100" b="1" dirty="0">
                <a:latin typeface="Calibri" panose="020F0502020204030204" pitchFamily="34" charset="0"/>
                <a:ea typeface="Times New Roman" panose="02020603050405020304" pitchFamily="18" charset="0"/>
                <a:cs typeface="Arial" panose="020B0604020202020204" pitchFamily="34" charset="0"/>
              </a:rPr>
              <a:t> DPRD </a:t>
            </a:r>
            <a:r>
              <a:rPr lang="en-US" sz="1100" b="1" dirty="0" smtClean="0">
                <a:latin typeface="Calibri" panose="020F0502020204030204" pitchFamily="34" charset="0"/>
                <a:ea typeface="Times New Roman" panose="02020603050405020304" pitchFamily="18" charset="0"/>
                <a:cs typeface="Arial" panose="020B0604020202020204" pitchFamily="34" charset="0"/>
              </a:rPr>
              <a:t>Prov. </a:t>
            </a:r>
            <a:r>
              <a:rPr lang="en-US" sz="1100" b="1" dirty="0">
                <a:latin typeface="Calibri" panose="020F0502020204030204" pitchFamily="34" charset="0"/>
                <a:ea typeface="Times New Roman" panose="02020603050405020304" pitchFamily="18" charset="0"/>
                <a:cs typeface="Arial" panose="020B0604020202020204" pitchFamily="34" charset="0"/>
              </a:rPr>
              <a:t>DKI Jakarta </a:t>
            </a:r>
            <a:r>
              <a:rPr lang="en-US" sz="1100" b="1" dirty="0" err="1">
                <a:latin typeface="Calibri" panose="020F0502020204030204" pitchFamily="34" charset="0"/>
                <a:ea typeface="Times New Roman" panose="02020603050405020304" pitchFamily="18" charset="0"/>
                <a:cs typeface="Arial" panose="020B0604020202020204" pitchFamily="34" charset="0"/>
              </a:rPr>
              <a:t>perihal</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a:latin typeface="Calibri" panose="020F0502020204030204" pitchFamily="34" charset="0"/>
                <a:ea typeface="Times New Roman" panose="02020603050405020304" pitchFamily="18" charset="0"/>
                <a:cs typeface="Arial" panose="020B0604020202020204" pitchFamily="34" charset="0"/>
              </a:rPr>
              <a:t>Penyampaian</a:t>
            </a:r>
            <a:r>
              <a:rPr lang="en-US" sz="1100" b="1" dirty="0">
                <a:latin typeface="Calibri" panose="020F0502020204030204" pitchFamily="34" charset="0"/>
                <a:ea typeface="Times New Roman" panose="02020603050405020304" pitchFamily="18" charset="0"/>
                <a:cs typeface="Arial" panose="020B0604020202020204" pitchFamily="34" charset="0"/>
              </a:rPr>
              <a:t> </a:t>
            </a:r>
            <a:r>
              <a:rPr lang="en-US" sz="1100" b="1" dirty="0" err="1" smtClean="0">
                <a:latin typeface="Calibri" panose="020F0502020204030204" pitchFamily="34" charset="0"/>
                <a:ea typeface="Times New Roman" panose="02020603050405020304" pitchFamily="18" charset="0"/>
                <a:cs typeface="Arial" panose="020B0604020202020204" pitchFamily="34" charset="0"/>
              </a:rPr>
              <a:t>Raperda</a:t>
            </a:r>
            <a:r>
              <a:rPr lang="en-US" sz="1100" b="1" dirty="0" smtClean="0">
                <a:latin typeface="Calibri" panose="020F0502020204030204" pitchFamily="34" charset="0"/>
                <a:ea typeface="Times New Roman" panose="02020603050405020304" pitchFamily="18" charset="0"/>
                <a:cs typeface="Arial" panose="020B0604020202020204" pitchFamily="34" charset="0"/>
              </a:rPr>
              <a:t> JIC.</a:t>
            </a:r>
            <a:endParaRPr lang="id-ID" sz="1100" dirty="0">
              <a:latin typeface="+mj-lt"/>
            </a:endParaRPr>
          </a:p>
        </p:txBody>
      </p:sp>
      <p:sp>
        <p:nvSpPr>
          <p:cNvPr id="104" name="TextBox 103"/>
          <p:cNvSpPr txBox="1"/>
          <p:nvPr/>
        </p:nvSpPr>
        <p:spPr bwMode="gray">
          <a:xfrm>
            <a:off x="5410200" y="810904"/>
            <a:ext cx="1664867" cy="600164"/>
          </a:xfrm>
          <a:prstGeom prst="rect">
            <a:avLst/>
          </a:prstGeom>
          <a:solidFill>
            <a:srgbClr val="FFFF99"/>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a:t>
            </a:r>
            <a:r>
              <a:rPr lang="id-ID" sz="1100" b="1" dirty="0" smtClean="0">
                <a:solidFill>
                  <a:schemeClr val="dk1"/>
                </a:solidFill>
                <a:latin typeface="+mj-lt"/>
              </a:rPr>
              <a:t>1</a:t>
            </a:r>
            <a:r>
              <a:rPr lang="en-US" sz="1100" b="1" dirty="0" smtClean="0">
                <a:solidFill>
                  <a:schemeClr val="dk1"/>
                </a:solidFill>
                <a:latin typeface="+mj-lt"/>
              </a:rPr>
              <a:t>5</a:t>
            </a:r>
            <a:r>
              <a:rPr lang="id-ID" sz="1100" b="1" dirty="0" smtClean="0">
                <a:solidFill>
                  <a:schemeClr val="dk1"/>
                </a:solidFill>
                <a:latin typeface="+mj-lt"/>
              </a:rPr>
              <a:t> </a:t>
            </a:r>
            <a:r>
              <a:rPr lang="en-US" sz="1100" b="1" dirty="0" smtClean="0">
                <a:solidFill>
                  <a:schemeClr val="dk1"/>
                </a:solidFill>
                <a:latin typeface="+mj-lt"/>
              </a:rPr>
              <a:t>MARET </a:t>
            </a:r>
            <a:r>
              <a:rPr lang="id-ID" sz="1100" b="1" dirty="0" smtClean="0">
                <a:solidFill>
                  <a:schemeClr val="dk1"/>
                </a:solidFill>
                <a:latin typeface="+mj-lt"/>
              </a:rPr>
              <a:t>201</a:t>
            </a:r>
            <a:r>
              <a:rPr lang="en-US" sz="1100" b="1" dirty="0">
                <a:solidFill>
                  <a:schemeClr val="dk1"/>
                </a:solidFill>
                <a:latin typeface="+mj-lt"/>
              </a:rPr>
              <a:t>2</a:t>
            </a:r>
            <a:r>
              <a:rPr lang="id-ID" sz="1100" dirty="0" smtClean="0">
                <a:solidFill>
                  <a:schemeClr val="dk1"/>
                </a:solidFill>
                <a:latin typeface="+mj-lt"/>
              </a:rPr>
              <a:t>, </a:t>
            </a:r>
            <a:r>
              <a:rPr lang="id-ID" sz="1100" dirty="0" smtClean="0">
                <a:latin typeface="+mj-lt"/>
              </a:rPr>
              <a:t>Rapat </a:t>
            </a:r>
            <a:r>
              <a:rPr lang="id-ID" sz="1100" b="1" dirty="0">
                <a:latin typeface="+mj-lt"/>
              </a:rPr>
              <a:t>Penyusunan Naskah Akademik </a:t>
            </a:r>
            <a:r>
              <a:rPr lang="id-ID" sz="1100" dirty="0" smtClean="0">
                <a:latin typeface="+mj-lt"/>
              </a:rPr>
              <a:t>Perda </a:t>
            </a:r>
            <a:r>
              <a:rPr lang="en-US" sz="1100" dirty="0" smtClean="0">
                <a:latin typeface="+mj-lt"/>
              </a:rPr>
              <a:t>JIC</a:t>
            </a:r>
            <a:endParaRPr lang="id-ID" sz="1100" dirty="0">
              <a:latin typeface="+mj-lt"/>
            </a:endParaRPr>
          </a:p>
        </p:txBody>
      </p:sp>
      <p:sp>
        <p:nvSpPr>
          <p:cNvPr id="106" name="TextBox 105"/>
          <p:cNvSpPr txBox="1"/>
          <p:nvPr/>
        </p:nvSpPr>
        <p:spPr bwMode="gray">
          <a:xfrm>
            <a:off x="5410200" y="1431919"/>
            <a:ext cx="1664867" cy="769441"/>
          </a:xfrm>
          <a:prstGeom prst="rect">
            <a:avLst/>
          </a:prstGeom>
          <a:solidFill>
            <a:srgbClr val="FFFF99"/>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20 &amp; 27 MARET </a:t>
            </a:r>
            <a:r>
              <a:rPr lang="id-ID" sz="1100" b="1" dirty="0" smtClean="0">
                <a:solidFill>
                  <a:schemeClr val="dk1"/>
                </a:solidFill>
                <a:latin typeface="+mj-lt"/>
              </a:rPr>
              <a:t>201</a:t>
            </a:r>
            <a:r>
              <a:rPr lang="en-US" sz="1100" b="1" dirty="0">
                <a:solidFill>
                  <a:schemeClr val="dk1"/>
                </a:solidFill>
                <a:latin typeface="+mj-lt"/>
              </a:rPr>
              <a:t>2</a:t>
            </a:r>
            <a:r>
              <a:rPr lang="id-ID" sz="1100" dirty="0" smtClean="0">
                <a:solidFill>
                  <a:schemeClr val="dk1"/>
                </a:solidFill>
                <a:latin typeface="+mj-lt"/>
              </a:rPr>
              <a:t>, </a:t>
            </a:r>
            <a:r>
              <a:rPr lang="id-ID" sz="1100" dirty="0" smtClean="0">
                <a:latin typeface="+mj-lt"/>
              </a:rPr>
              <a:t>Rapat </a:t>
            </a:r>
            <a:r>
              <a:rPr lang="id-ID" sz="1100" b="1" dirty="0" smtClean="0">
                <a:latin typeface="+mj-lt"/>
              </a:rPr>
              <a:t>Pe</a:t>
            </a:r>
            <a:r>
              <a:rPr lang="en-US" sz="1100" b="1" dirty="0" err="1" smtClean="0">
                <a:latin typeface="+mj-lt"/>
              </a:rPr>
              <a:t>mbahasan</a:t>
            </a:r>
            <a:r>
              <a:rPr lang="en-US" sz="1100" b="1" dirty="0" smtClean="0">
                <a:latin typeface="+mj-lt"/>
              </a:rPr>
              <a:t> </a:t>
            </a:r>
            <a:r>
              <a:rPr lang="id-ID" sz="1100" b="1" dirty="0" smtClean="0">
                <a:latin typeface="+mj-lt"/>
              </a:rPr>
              <a:t>Naskah </a:t>
            </a:r>
            <a:r>
              <a:rPr lang="id-ID" sz="1100" b="1" dirty="0">
                <a:latin typeface="+mj-lt"/>
              </a:rPr>
              <a:t>Akademik </a:t>
            </a:r>
            <a:r>
              <a:rPr lang="en-US" sz="1100" b="1" dirty="0" err="1" smtClean="0">
                <a:latin typeface="+mj-lt"/>
              </a:rPr>
              <a:t>Raperda</a:t>
            </a:r>
            <a:r>
              <a:rPr lang="en-US" sz="1100" b="1" dirty="0" smtClean="0">
                <a:latin typeface="+mj-lt"/>
              </a:rPr>
              <a:t> JIC</a:t>
            </a:r>
            <a:endParaRPr lang="id-ID" sz="1100" dirty="0">
              <a:latin typeface="+mj-lt"/>
            </a:endParaRPr>
          </a:p>
        </p:txBody>
      </p:sp>
      <p:sp>
        <p:nvSpPr>
          <p:cNvPr id="108" name="TextBox 107"/>
          <p:cNvSpPr txBox="1"/>
          <p:nvPr/>
        </p:nvSpPr>
        <p:spPr bwMode="gray">
          <a:xfrm>
            <a:off x="5410200" y="2239833"/>
            <a:ext cx="1664867" cy="600164"/>
          </a:xfrm>
          <a:prstGeom prst="rect">
            <a:avLst/>
          </a:prstGeom>
          <a:solidFill>
            <a:srgbClr val="FFFF99"/>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5</a:t>
            </a:r>
            <a:r>
              <a:rPr lang="id-ID" sz="1100" b="1" dirty="0" smtClean="0">
                <a:solidFill>
                  <a:schemeClr val="dk1"/>
                </a:solidFill>
                <a:latin typeface="+mj-lt"/>
              </a:rPr>
              <a:t> </a:t>
            </a:r>
            <a:r>
              <a:rPr lang="en-US" sz="1100" b="1" dirty="0" smtClean="0">
                <a:solidFill>
                  <a:schemeClr val="dk1"/>
                </a:solidFill>
                <a:latin typeface="+mj-lt"/>
              </a:rPr>
              <a:t>&amp; 11 APRIL </a:t>
            </a:r>
            <a:r>
              <a:rPr lang="id-ID" sz="1100" b="1" dirty="0" smtClean="0">
                <a:solidFill>
                  <a:schemeClr val="dk1"/>
                </a:solidFill>
                <a:latin typeface="+mj-lt"/>
              </a:rPr>
              <a:t>201</a:t>
            </a:r>
            <a:r>
              <a:rPr lang="en-US" sz="1100" b="1" dirty="0">
                <a:solidFill>
                  <a:schemeClr val="dk1"/>
                </a:solidFill>
                <a:latin typeface="+mj-lt"/>
              </a:rPr>
              <a:t>2</a:t>
            </a:r>
            <a:r>
              <a:rPr lang="id-ID" sz="1100" dirty="0" smtClean="0">
                <a:solidFill>
                  <a:schemeClr val="dk1"/>
                </a:solidFill>
                <a:latin typeface="+mj-lt"/>
              </a:rPr>
              <a:t>, </a:t>
            </a:r>
            <a:r>
              <a:rPr lang="id-ID" sz="1100" dirty="0" smtClean="0">
                <a:latin typeface="+mj-lt"/>
              </a:rPr>
              <a:t>Rapat </a:t>
            </a:r>
            <a:r>
              <a:rPr lang="id-ID" sz="1100" b="1" dirty="0" smtClean="0">
                <a:latin typeface="+mj-lt"/>
              </a:rPr>
              <a:t>Pe</a:t>
            </a:r>
            <a:r>
              <a:rPr lang="en-US" sz="1100" b="1" dirty="0" err="1" smtClean="0">
                <a:latin typeface="+mj-lt"/>
              </a:rPr>
              <a:t>mbahasan</a:t>
            </a:r>
            <a:r>
              <a:rPr lang="en-US" sz="1100" b="1" dirty="0" smtClean="0">
                <a:latin typeface="+mj-lt"/>
              </a:rPr>
              <a:t> Draft </a:t>
            </a:r>
            <a:r>
              <a:rPr lang="en-US" sz="1100" b="1" dirty="0" err="1" smtClean="0">
                <a:latin typeface="+mj-lt"/>
              </a:rPr>
              <a:t>Raperda</a:t>
            </a:r>
            <a:r>
              <a:rPr lang="en-US" sz="1100" b="1" dirty="0" smtClean="0">
                <a:latin typeface="+mj-lt"/>
              </a:rPr>
              <a:t> JIC</a:t>
            </a:r>
            <a:endParaRPr lang="id-ID" sz="1100" dirty="0">
              <a:latin typeface="+mj-lt"/>
            </a:endParaRPr>
          </a:p>
        </p:txBody>
      </p:sp>
      <p:sp>
        <p:nvSpPr>
          <p:cNvPr id="109" name="TextBox 108"/>
          <p:cNvSpPr txBox="1"/>
          <p:nvPr/>
        </p:nvSpPr>
        <p:spPr bwMode="gray">
          <a:xfrm>
            <a:off x="7239000" y="904964"/>
            <a:ext cx="1664867" cy="1446550"/>
          </a:xfrm>
          <a:prstGeom prst="rect">
            <a:avLst/>
          </a:prstGeom>
          <a:solidFill>
            <a:schemeClr val="accent5">
              <a:lumMod val="20000"/>
              <a:lumOff val="80000"/>
            </a:schemeClr>
          </a:solidFill>
        </p:spPr>
        <p:txBody>
          <a:bodyPr wrap="square">
            <a:spAutoFit/>
          </a:bodyPr>
          <a:lstStyle/>
          <a:p>
            <a:pPr marL="0" lvl="1" eaLnBrk="0" hangingPunct="0">
              <a:spcBef>
                <a:spcPct val="20000"/>
              </a:spcBef>
              <a:buClr>
                <a:schemeClr val="accent1"/>
              </a:buClr>
              <a:buSzPct val="85000"/>
              <a:defRPr/>
            </a:pPr>
            <a:r>
              <a:rPr lang="en-US" sz="1100" b="1" dirty="0" smtClean="0">
                <a:solidFill>
                  <a:schemeClr val="dk1"/>
                </a:solidFill>
                <a:latin typeface="+mj-lt"/>
              </a:rPr>
              <a:t>.:  6 NOVEMBER </a:t>
            </a:r>
            <a:r>
              <a:rPr lang="id-ID" sz="1100" b="1" dirty="0" smtClean="0">
                <a:solidFill>
                  <a:schemeClr val="dk1"/>
                </a:solidFill>
                <a:latin typeface="+mj-lt"/>
              </a:rPr>
              <a:t>201</a:t>
            </a:r>
            <a:r>
              <a:rPr lang="en-US" sz="1100" b="1" dirty="0" smtClean="0">
                <a:solidFill>
                  <a:schemeClr val="dk1"/>
                </a:solidFill>
                <a:latin typeface="+mj-lt"/>
              </a:rPr>
              <a:t>3</a:t>
            </a:r>
            <a:r>
              <a:rPr lang="id-ID" sz="1100" dirty="0" smtClean="0">
                <a:solidFill>
                  <a:schemeClr val="dk1"/>
                </a:solidFill>
                <a:latin typeface="+mj-lt"/>
              </a:rPr>
              <a:t>, </a:t>
            </a:r>
            <a:r>
              <a:rPr lang="en-US" sz="1100" b="1" dirty="0" err="1" smtClean="0">
                <a:latin typeface="+mj-lt"/>
                <a:ea typeface="Times New Roman" panose="02020603050405020304" pitchFamily="18" charset="0"/>
                <a:cs typeface="Arial" panose="020B0604020202020204" pitchFamily="34" charset="0"/>
              </a:rPr>
              <a:t>Sekda</a:t>
            </a:r>
            <a:r>
              <a:rPr lang="en-US" sz="1100" b="1" dirty="0" smtClean="0">
                <a:latin typeface="+mj-lt"/>
                <a:ea typeface="Times New Roman" panose="02020603050405020304" pitchFamily="18" charset="0"/>
                <a:cs typeface="Arial" panose="020B0604020202020204" pitchFamily="34" charset="0"/>
              </a:rPr>
              <a:t> Prov. </a:t>
            </a:r>
            <a:r>
              <a:rPr lang="en-US" sz="1100" b="1" dirty="0">
                <a:latin typeface="+mj-lt"/>
                <a:ea typeface="Times New Roman" panose="02020603050405020304" pitchFamily="18" charset="0"/>
                <a:cs typeface="Arial" panose="020B0604020202020204" pitchFamily="34" charset="0"/>
              </a:rPr>
              <a:t>DKI Jakarta </a:t>
            </a:r>
            <a:r>
              <a:rPr lang="en-US" sz="1100" dirty="0" err="1">
                <a:latin typeface="+mj-lt"/>
                <a:ea typeface="Times New Roman" panose="02020603050405020304" pitchFamily="18" charset="0"/>
                <a:cs typeface="Arial" panose="020B0604020202020204" pitchFamily="34" charset="0"/>
              </a:rPr>
              <a:t>mengirimkan</a:t>
            </a:r>
            <a:r>
              <a:rPr lang="en-US" sz="1100" dirty="0">
                <a:latin typeface="+mj-lt"/>
                <a:ea typeface="Times New Roman" panose="02020603050405020304" pitchFamily="18" charset="0"/>
                <a:cs typeface="Arial" panose="020B0604020202020204" pitchFamily="34" charset="0"/>
              </a:rPr>
              <a:t> </a:t>
            </a:r>
            <a:r>
              <a:rPr lang="en-US" sz="1100" dirty="0" err="1">
                <a:latin typeface="+mj-lt"/>
                <a:ea typeface="Times New Roman" panose="02020603050405020304" pitchFamily="18" charset="0"/>
                <a:cs typeface="Arial" panose="020B0604020202020204" pitchFamily="34" charset="0"/>
              </a:rPr>
              <a:t>surat</a:t>
            </a:r>
            <a:r>
              <a:rPr lang="en-US" sz="1100" dirty="0">
                <a:latin typeface="+mj-lt"/>
                <a:ea typeface="Times New Roman" panose="02020603050405020304" pitchFamily="18" charset="0"/>
                <a:cs typeface="Arial" panose="020B0604020202020204" pitchFamily="34" charset="0"/>
              </a:rPr>
              <a:t> </a:t>
            </a:r>
            <a:r>
              <a:rPr lang="en-US" sz="1100" dirty="0" err="1" smtClean="0">
                <a:latin typeface="+mj-lt"/>
                <a:ea typeface="Times New Roman" panose="02020603050405020304" pitchFamily="18" charset="0"/>
                <a:cs typeface="Arial" panose="020B0604020202020204" pitchFamily="34" charset="0"/>
              </a:rPr>
              <a:t>nomor</a:t>
            </a:r>
            <a:r>
              <a:rPr lang="en-US" sz="1100" dirty="0" smtClean="0">
                <a:latin typeface="+mj-lt"/>
                <a:ea typeface="Times New Roman" panose="02020603050405020304" pitchFamily="18" charset="0"/>
                <a:cs typeface="Arial" panose="020B0604020202020204" pitchFamily="34" charset="0"/>
              </a:rPr>
              <a:t> 3423/-073.6 </a:t>
            </a:r>
            <a:r>
              <a:rPr lang="en-US" sz="1100" dirty="0" err="1" smtClean="0">
                <a:latin typeface="+mj-lt"/>
                <a:ea typeface="Times New Roman" panose="02020603050405020304" pitchFamily="18" charset="0"/>
                <a:cs typeface="Arial" panose="020B0604020202020204" pitchFamily="34" charset="0"/>
              </a:rPr>
              <a:t>kepada</a:t>
            </a:r>
            <a:r>
              <a:rPr lang="en-US" sz="1100" b="1" dirty="0" smtClean="0">
                <a:latin typeface="+mj-lt"/>
                <a:ea typeface="Times New Roman" panose="02020603050405020304" pitchFamily="18" charset="0"/>
                <a:cs typeface="Arial" panose="020B0604020202020204" pitchFamily="34" charset="0"/>
              </a:rPr>
              <a:t> </a:t>
            </a:r>
            <a:r>
              <a:rPr lang="en-US" sz="1100" b="1" dirty="0" err="1">
                <a:latin typeface="+mj-lt"/>
                <a:ea typeface="Times New Roman" panose="02020603050405020304" pitchFamily="18" charset="0"/>
                <a:cs typeface="Arial" panose="020B0604020202020204" pitchFamily="34" charset="0"/>
              </a:rPr>
              <a:t>Ketua</a:t>
            </a:r>
            <a:r>
              <a:rPr lang="en-US" sz="1100" b="1" dirty="0">
                <a:latin typeface="+mj-lt"/>
                <a:ea typeface="Times New Roman" panose="02020603050405020304" pitchFamily="18" charset="0"/>
                <a:cs typeface="Arial" panose="020B0604020202020204" pitchFamily="34" charset="0"/>
              </a:rPr>
              <a:t> </a:t>
            </a:r>
            <a:r>
              <a:rPr lang="en-US" sz="1100" b="1" dirty="0" err="1" smtClean="0">
                <a:latin typeface="+mj-lt"/>
                <a:ea typeface="Times New Roman" panose="02020603050405020304" pitchFamily="18" charset="0"/>
                <a:cs typeface="Arial" panose="020B0604020202020204" pitchFamily="34" charset="0"/>
              </a:rPr>
              <a:t>Balegda</a:t>
            </a:r>
            <a:r>
              <a:rPr lang="en-US" sz="1100" b="1" dirty="0" smtClean="0">
                <a:latin typeface="+mj-lt"/>
                <a:ea typeface="Times New Roman" panose="02020603050405020304" pitchFamily="18" charset="0"/>
                <a:cs typeface="Arial" panose="020B0604020202020204" pitchFamily="34" charset="0"/>
              </a:rPr>
              <a:t> </a:t>
            </a:r>
            <a:r>
              <a:rPr lang="en-US" sz="1100" b="1" dirty="0">
                <a:latin typeface="+mj-lt"/>
                <a:ea typeface="Times New Roman" panose="02020603050405020304" pitchFamily="18" charset="0"/>
                <a:cs typeface="Arial" panose="020B0604020202020204" pitchFamily="34" charset="0"/>
              </a:rPr>
              <a:t>DPRD </a:t>
            </a:r>
            <a:r>
              <a:rPr lang="en-US" sz="1100" b="1" dirty="0" smtClean="0">
                <a:latin typeface="+mj-lt"/>
                <a:ea typeface="Times New Roman" panose="02020603050405020304" pitchFamily="18" charset="0"/>
                <a:cs typeface="Arial" panose="020B0604020202020204" pitchFamily="34" charset="0"/>
              </a:rPr>
              <a:t>Prov. </a:t>
            </a:r>
            <a:r>
              <a:rPr lang="en-US" sz="1100" b="1" dirty="0">
                <a:latin typeface="+mj-lt"/>
                <a:ea typeface="Times New Roman" panose="02020603050405020304" pitchFamily="18" charset="0"/>
                <a:cs typeface="Arial" panose="020B0604020202020204" pitchFamily="34" charset="0"/>
              </a:rPr>
              <a:t>DKI Jakarta </a:t>
            </a:r>
            <a:r>
              <a:rPr lang="en-US" sz="1100" b="1" dirty="0" err="1">
                <a:latin typeface="+mj-lt"/>
                <a:ea typeface="Times New Roman" panose="02020603050405020304" pitchFamily="18" charset="0"/>
                <a:cs typeface="Arial" panose="020B0604020202020204" pitchFamily="34" charset="0"/>
              </a:rPr>
              <a:t>perihal</a:t>
            </a:r>
            <a:r>
              <a:rPr lang="en-US" sz="1100" b="1" dirty="0">
                <a:latin typeface="+mj-lt"/>
                <a:ea typeface="Times New Roman" panose="02020603050405020304" pitchFamily="18" charset="0"/>
                <a:cs typeface="Arial" panose="020B0604020202020204" pitchFamily="34" charset="0"/>
              </a:rPr>
              <a:t> </a:t>
            </a:r>
            <a:r>
              <a:rPr lang="en-US" sz="1100" b="1" dirty="0" err="1">
                <a:latin typeface="+mj-lt"/>
                <a:ea typeface="Times New Roman" panose="02020603050405020304" pitchFamily="18" charset="0"/>
                <a:cs typeface="Arial" panose="020B0604020202020204" pitchFamily="34" charset="0"/>
              </a:rPr>
              <a:t>Usulan</a:t>
            </a:r>
            <a:r>
              <a:rPr lang="en-US" sz="1100" b="1" dirty="0">
                <a:latin typeface="+mj-lt"/>
                <a:ea typeface="Times New Roman" panose="02020603050405020304" pitchFamily="18" charset="0"/>
                <a:cs typeface="Arial" panose="020B0604020202020204" pitchFamily="34" charset="0"/>
              </a:rPr>
              <a:t> </a:t>
            </a:r>
            <a:r>
              <a:rPr lang="en-US" sz="1100" b="1" dirty="0">
                <a:latin typeface="+mj-lt"/>
              </a:rPr>
              <a:t>Program </a:t>
            </a:r>
            <a:r>
              <a:rPr lang="en-US" sz="1100" b="1" dirty="0" err="1">
                <a:latin typeface="+mj-lt"/>
              </a:rPr>
              <a:t>Legislasi</a:t>
            </a:r>
            <a:r>
              <a:rPr lang="en-US" sz="1100" b="1" dirty="0">
                <a:latin typeface="+mj-lt"/>
              </a:rPr>
              <a:t> Daerah </a:t>
            </a:r>
            <a:r>
              <a:rPr lang="en-US" sz="1100" b="1" dirty="0" err="1">
                <a:latin typeface="+mj-lt"/>
              </a:rPr>
              <a:t>Tahun</a:t>
            </a:r>
            <a:r>
              <a:rPr lang="en-US" sz="1100" b="1" dirty="0">
                <a:latin typeface="+mj-lt"/>
              </a:rPr>
              <a:t> 2014</a:t>
            </a:r>
            <a:endParaRPr lang="id-ID" sz="1100" dirty="0">
              <a:latin typeface="+mj-lt"/>
            </a:endParaRPr>
          </a:p>
        </p:txBody>
      </p:sp>
      <p:sp>
        <p:nvSpPr>
          <p:cNvPr id="110" name="TextBox 109"/>
          <p:cNvSpPr txBox="1"/>
          <p:nvPr/>
        </p:nvSpPr>
        <p:spPr bwMode="gray">
          <a:xfrm>
            <a:off x="8153400" y="3267164"/>
            <a:ext cx="652743" cy="369332"/>
          </a:xfrm>
          <a:prstGeom prst="rect">
            <a:avLst/>
          </a:prstGeom>
          <a:noFill/>
        </p:spPr>
        <p:txBody>
          <a:bodyPr wrap="none">
            <a:spAutoFit/>
          </a:bodyPr>
          <a:lstStyle/>
          <a:p>
            <a:pPr>
              <a:defRPr/>
            </a:pPr>
            <a:r>
              <a:rPr lang="id-ID" b="1" dirty="0" smtClean="0">
                <a:latin typeface="+mj-lt"/>
              </a:rPr>
              <a:t>201</a:t>
            </a:r>
            <a:r>
              <a:rPr lang="en-US" b="1" dirty="0" smtClean="0">
                <a:latin typeface="+mj-lt"/>
              </a:rPr>
              <a:t>4</a:t>
            </a:r>
            <a:endParaRPr lang="id-ID" b="1" dirty="0">
              <a:latin typeface="+mj-lt"/>
            </a:endParaRPr>
          </a:p>
        </p:txBody>
      </p:sp>
      <p:grpSp>
        <p:nvGrpSpPr>
          <p:cNvPr id="111" name="Group 97"/>
          <p:cNvGrpSpPr/>
          <p:nvPr/>
        </p:nvGrpSpPr>
        <p:grpSpPr>
          <a:xfrm>
            <a:off x="8077200" y="3436501"/>
            <a:ext cx="76200" cy="516463"/>
            <a:chOff x="794575" y="3513764"/>
            <a:chExt cx="69427" cy="740390"/>
          </a:xfrm>
        </p:grpSpPr>
        <p:cxnSp>
          <p:nvCxnSpPr>
            <p:cNvPr id="112" name="Straight Connector 111"/>
            <p:cNvCxnSpPr/>
            <p:nvPr/>
          </p:nvCxnSpPr>
          <p:spPr bwMode="gray">
            <a:xfrm rot="5400000">
              <a:off x="482706" y="3850220"/>
              <a:ext cx="674360" cy="1447"/>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113" name="Rectangle 112"/>
            <p:cNvSpPr/>
            <p:nvPr/>
          </p:nvSpPr>
          <p:spPr bwMode="gray">
            <a:xfrm flipV="1">
              <a:off x="794575" y="4186718"/>
              <a:ext cx="69427" cy="67436"/>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id-ID"/>
            </a:p>
          </p:txBody>
        </p:sp>
      </p:grpSp>
      <p:sp>
        <p:nvSpPr>
          <p:cNvPr id="114" name="TextBox 113"/>
          <p:cNvSpPr txBox="1"/>
          <p:nvPr/>
        </p:nvSpPr>
        <p:spPr bwMode="gray">
          <a:xfrm>
            <a:off x="7521112" y="4005757"/>
            <a:ext cx="1568296" cy="600164"/>
          </a:xfrm>
          <a:prstGeom prst="rect">
            <a:avLst/>
          </a:prstGeom>
          <a:solidFill>
            <a:srgbClr val="FFC000"/>
          </a:solidFill>
        </p:spPr>
        <p:txBody>
          <a:bodyPr wrap="square">
            <a:spAutoFit/>
          </a:bodyPr>
          <a:lstStyle/>
          <a:p>
            <a:pPr>
              <a:defRPr/>
            </a:pPr>
            <a:r>
              <a:rPr lang="en-US" sz="1100" b="1" dirty="0" smtClean="0">
                <a:latin typeface="+mj-lt"/>
              </a:rPr>
              <a:t>22 JANUARI </a:t>
            </a:r>
            <a:r>
              <a:rPr lang="id-ID" sz="1100" b="1" dirty="0" smtClean="0">
                <a:latin typeface="+mj-lt"/>
              </a:rPr>
              <a:t>20</a:t>
            </a:r>
            <a:r>
              <a:rPr lang="en-US" sz="1100" b="1" dirty="0" smtClean="0">
                <a:latin typeface="+mj-lt"/>
              </a:rPr>
              <a:t>14</a:t>
            </a:r>
            <a:r>
              <a:rPr lang="id-ID" sz="1100" b="1" dirty="0" smtClean="0">
                <a:latin typeface="+mj-lt"/>
              </a:rPr>
              <a:t>, </a:t>
            </a:r>
            <a:r>
              <a:rPr lang="en-US" sz="1100" b="1" dirty="0" err="1" smtClean="0">
                <a:latin typeface="+mj-lt"/>
              </a:rPr>
              <a:t>Penetapan</a:t>
            </a:r>
            <a:r>
              <a:rPr lang="en-US" sz="1100" b="1" dirty="0" smtClean="0">
                <a:latin typeface="+mj-lt"/>
              </a:rPr>
              <a:t> Agenda </a:t>
            </a:r>
            <a:r>
              <a:rPr lang="en-US" sz="1100" b="1" dirty="0" err="1" smtClean="0">
                <a:latin typeface="+mj-lt"/>
              </a:rPr>
              <a:t>Legislasi</a:t>
            </a:r>
            <a:r>
              <a:rPr lang="en-US" sz="1100" b="1" dirty="0" smtClean="0">
                <a:latin typeface="+mj-lt"/>
              </a:rPr>
              <a:t> Daerah 2014</a:t>
            </a:r>
            <a:r>
              <a:rPr lang="en-US" sz="1100" dirty="0" smtClean="0">
                <a:latin typeface="+mj-lt"/>
              </a:rPr>
              <a:t>.</a:t>
            </a:r>
            <a:endParaRPr lang="id-ID" sz="1100" dirty="0">
              <a:latin typeface="+mj-lt"/>
            </a:endParaRPr>
          </a:p>
        </p:txBody>
      </p:sp>
      <p:sp>
        <p:nvSpPr>
          <p:cNvPr id="68" name="TextBox 67"/>
          <p:cNvSpPr txBox="1"/>
          <p:nvPr/>
        </p:nvSpPr>
        <p:spPr bwMode="gray">
          <a:xfrm>
            <a:off x="7493946" y="4634552"/>
            <a:ext cx="1595462" cy="600164"/>
          </a:xfrm>
          <a:prstGeom prst="rect">
            <a:avLst/>
          </a:prstGeom>
          <a:solidFill>
            <a:srgbClr val="FFC000"/>
          </a:solidFill>
        </p:spPr>
        <p:txBody>
          <a:bodyPr wrap="square">
            <a:spAutoFit/>
          </a:bodyPr>
          <a:lstStyle/>
          <a:p>
            <a:pPr>
              <a:defRPr/>
            </a:pPr>
            <a:r>
              <a:rPr lang="en-US" sz="1100" b="1" dirty="0" smtClean="0">
                <a:latin typeface="+mj-lt"/>
              </a:rPr>
              <a:t>20 JUNI </a:t>
            </a:r>
            <a:r>
              <a:rPr lang="id-ID" sz="1100" b="1" dirty="0" smtClean="0">
                <a:latin typeface="+mj-lt"/>
              </a:rPr>
              <a:t>20</a:t>
            </a:r>
            <a:r>
              <a:rPr lang="en-US" sz="1100" b="1" dirty="0" smtClean="0">
                <a:latin typeface="+mj-lt"/>
              </a:rPr>
              <a:t>14</a:t>
            </a:r>
            <a:r>
              <a:rPr lang="id-ID" sz="1100" b="1" dirty="0" smtClean="0">
                <a:latin typeface="+mj-lt"/>
              </a:rPr>
              <a:t>, </a:t>
            </a:r>
            <a:r>
              <a:rPr lang="en-US" sz="1100" dirty="0" err="1" smtClean="0">
                <a:latin typeface="+mj-lt"/>
              </a:rPr>
              <a:t>Pidato</a:t>
            </a:r>
            <a:r>
              <a:rPr lang="en-US" sz="1100" dirty="0" smtClean="0">
                <a:latin typeface="+mj-lt"/>
              </a:rPr>
              <a:t> </a:t>
            </a:r>
            <a:r>
              <a:rPr lang="en-US" sz="1100" dirty="0" err="1" smtClean="0">
                <a:latin typeface="+mj-lt"/>
              </a:rPr>
              <a:t>Gubernur</a:t>
            </a:r>
            <a:r>
              <a:rPr lang="en-US" sz="1100" dirty="0" smtClean="0">
                <a:latin typeface="+mj-lt"/>
              </a:rPr>
              <a:t> </a:t>
            </a:r>
            <a:r>
              <a:rPr lang="en-US" sz="1100" b="1" dirty="0" err="1" smtClean="0">
                <a:latin typeface="+mj-lt"/>
              </a:rPr>
              <a:t>Penyampaian</a:t>
            </a:r>
            <a:r>
              <a:rPr lang="en-US" sz="1100" b="1" dirty="0" smtClean="0">
                <a:latin typeface="+mj-lt"/>
              </a:rPr>
              <a:t> </a:t>
            </a:r>
            <a:r>
              <a:rPr lang="en-US" sz="1100" dirty="0" err="1" smtClean="0">
                <a:latin typeface="+mj-lt"/>
              </a:rPr>
              <a:t>Raperda</a:t>
            </a:r>
            <a:r>
              <a:rPr lang="en-US" sz="1100" dirty="0" smtClean="0">
                <a:latin typeface="+mj-lt"/>
              </a:rPr>
              <a:t> JIC</a:t>
            </a:r>
            <a:endParaRPr lang="id-ID" sz="1100" dirty="0">
              <a:latin typeface="+mj-lt"/>
            </a:endParaRPr>
          </a:p>
        </p:txBody>
      </p:sp>
      <p:sp>
        <p:nvSpPr>
          <p:cNvPr id="69" name="TextBox 68"/>
          <p:cNvSpPr txBox="1"/>
          <p:nvPr/>
        </p:nvSpPr>
        <p:spPr bwMode="gray">
          <a:xfrm>
            <a:off x="7489208" y="5927241"/>
            <a:ext cx="1600200" cy="769441"/>
          </a:xfrm>
          <a:prstGeom prst="rect">
            <a:avLst/>
          </a:prstGeom>
          <a:solidFill>
            <a:srgbClr val="FFC000"/>
          </a:solidFill>
        </p:spPr>
        <p:txBody>
          <a:bodyPr wrap="square">
            <a:spAutoFit/>
          </a:bodyPr>
          <a:lstStyle/>
          <a:p>
            <a:pPr>
              <a:defRPr/>
            </a:pPr>
            <a:r>
              <a:rPr lang="en-US" sz="1100" b="1" dirty="0" smtClean="0">
                <a:latin typeface="+mj-lt"/>
              </a:rPr>
              <a:t>2 JULI </a:t>
            </a:r>
            <a:r>
              <a:rPr lang="id-ID" sz="1100" b="1" dirty="0" smtClean="0">
                <a:latin typeface="+mj-lt"/>
              </a:rPr>
              <a:t>20</a:t>
            </a:r>
            <a:r>
              <a:rPr lang="en-US" sz="1100" b="1" dirty="0" smtClean="0">
                <a:latin typeface="+mj-lt"/>
              </a:rPr>
              <a:t>14</a:t>
            </a:r>
            <a:r>
              <a:rPr lang="id-ID" sz="1100" b="1" dirty="0" smtClean="0">
                <a:latin typeface="+mj-lt"/>
              </a:rPr>
              <a:t>, </a:t>
            </a:r>
            <a:r>
              <a:rPr lang="en-US" sz="1100" dirty="0" err="1" smtClean="0">
                <a:latin typeface="+mj-lt"/>
              </a:rPr>
              <a:t>Jawaban</a:t>
            </a:r>
            <a:r>
              <a:rPr lang="en-US" sz="1100" b="1" dirty="0" smtClean="0">
                <a:latin typeface="+mj-lt"/>
              </a:rPr>
              <a:t> </a:t>
            </a:r>
            <a:r>
              <a:rPr lang="en-US" sz="1100" dirty="0" err="1" smtClean="0">
                <a:latin typeface="+mj-lt"/>
              </a:rPr>
              <a:t>Gubernur</a:t>
            </a:r>
            <a:r>
              <a:rPr lang="en-US" sz="1100" dirty="0" smtClean="0">
                <a:latin typeface="+mj-lt"/>
              </a:rPr>
              <a:t> </a:t>
            </a:r>
            <a:r>
              <a:rPr lang="en-US" sz="1100" dirty="0" err="1" smtClean="0">
                <a:latin typeface="+mj-lt"/>
              </a:rPr>
              <a:t>atas</a:t>
            </a:r>
            <a:r>
              <a:rPr lang="en-US" sz="1100" dirty="0" smtClean="0">
                <a:latin typeface="+mj-lt"/>
              </a:rPr>
              <a:t> </a:t>
            </a:r>
            <a:r>
              <a:rPr lang="en-US" sz="1100" dirty="0" err="1">
                <a:latin typeface="+mj-lt"/>
              </a:rPr>
              <a:t>P</a:t>
            </a:r>
            <a:r>
              <a:rPr lang="en-US" sz="1100" dirty="0" err="1" smtClean="0">
                <a:latin typeface="+mj-lt"/>
              </a:rPr>
              <a:t>emandangan</a:t>
            </a:r>
            <a:r>
              <a:rPr lang="en-US" sz="1100" dirty="0" smtClean="0">
                <a:latin typeface="+mj-lt"/>
              </a:rPr>
              <a:t> </a:t>
            </a:r>
            <a:r>
              <a:rPr lang="en-US" sz="1100" dirty="0" err="1" smtClean="0">
                <a:latin typeface="+mj-lt"/>
              </a:rPr>
              <a:t>Umum</a:t>
            </a:r>
            <a:r>
              <a:rPr lang="en-US" sz="1100" dirty="0" smtClean="0">
                <a:latin typeface="+mj-lt"/>
              </a:rPr>
              <a:t> </a:t>
            </a:r>
            <a:r>
              <a:rPr lang="en-US" sz="1100" dirty="0" err="1" smtClean="0">
                <a:latin typeface="+mj-lt"/>
              </a:rPr>
              <a:t>Fraksi</a:t>
            </a:r>
            <a:r>
              <a:rPr lang="en-US" sz="1100" dirty="0" smtClean="0">
                <a:latin typeface="+mj-lt"/>
              </a:rPr>
              <a:t> </a:t>
            </a:r>
            <a:r>
              <a:rPr lang="en-US" sz="1100" dirty="0" err="1" smtClean="0">
                <a:latin typeface="+mj-lt"/>
              </a:rPr>
              <a:t>atas</a:t>
            </a:r>
            <a:r>
              <a:rPr lang="en-US" sz="1100" dirty="0" smtClean="0">
                <a:latin typeface="+mj-lt"/>
              </a:rPr>
              <a:t> </a:t>
            </a:r>
            <a:r>
              <a:rPr lang="en-US" sz="1100" dirty="0" err="1" smtClean="0">
                <a:latin typeface="+mj-lt"/>
              </a:rPr>
              <a:t>Raperda</a:t>
            </a:r>
            <a:r>
              <a:rPr lang="en-US" sz="1100" dirty="0" smtClean="0">
                <a:latin typeface="+mj-lt"/>
              </a:rPr>
              <a:t> JIC</a:t>
            </a:r>
            <a:endParaRPr lang="id-ID" sz="1100" dirty="0">
              <a:latin typeface="+mj-lt"/>
            </a:endParaRPr>
          </a:p>
        </p:txBody>
      </p:sp>
      <p:sp>
        <p:nvSpPr>
          <p:cNvPr id="74" name="TextBox 73"/>
          <p:cNvSpPr txBox="1"/>
          <p:nvPr/>
        </p:nvSpPr>
        <p:spPr bwMode="gray">
          <a:xfrm>
            <a:off x="7489208" y="5279408"/>
            <a:ext cx="1600200" cy="600164"/>
          </a:xfrm>
          <a:prstGeom prst="rect">
            <a:avLst/>
          </a:prstGeom>
          <a:solidFill>
            <a:srgbClr val="FFC000"/>
          </a:solidFill>
        </p:spPr>
        <p:txBody>
          <a:bodyPr wrap="square">
            <a:spAutoFit/>
          </a:bodyPr>
          <a:lstStyle/>
          <a:p>
            <a:pPr>
              <a:defRPr/>
            </a:pPr>
            <a:r>
              <a:rPr lang="en-US" sz="1100" b="1" dirty="0" smtClean="0">
                <a:latin typeface="+mj-lt"/>
              </a:rPr>
              <a:t>20 JUNI </a:t>
            </a:r>
            <a:r>
              <a:rPr lang="id-ID" sz="1100" b="1" dirty="0" smtClean="0">
                <a:latin typeface="+mj-lt"/>
              </a:rPr>
              <a:t>20</a:t>
            </a:r>
            <a:r>
              <a:rPr lang="en-US" sz="1100" b="1" dirty="0" smtClean="0">
                <a:latin typeface="+mj-lt"/>
              </a:rPr>
              <a:t>14</a:t>
            </a:r>
            <a:r>
              <a:rPr lang="id-ID" sz="1100" b="1" dirty="0" smtClean="0">
                <a:latin typeface="+mj-lt"/>
              </a:rPr>
              <a:t>, </a:t>
            </a:r>
            <a:r>
              <a:rPr lang="en-US" sz="1100" b="1" dirty="0" err="1" smtClean="0">
                <a:latin typeface="+mj-lt"/>
              </a:rPr>
              <a:t>Pemandangan</a:t>
            </a:r>
            <a:r>
              <a:rPr lang="en-US" sz="1100" b="1" dirty="0" smtClean="0">
                <a:latin typeface="+mj-lt"/>
              </a:rPr>
              <a:t> </a:t>
            </a:r>
            <a:r>
              <a:rPr lang="en-US" sz="1100" b="1" dirty="0" err="1" smtClean="0">
                <a:latin typeface="+mj-lt"/>
              </a:rPr>
              <a:t>Umum</a:t>
            </a:r>
            <a:r>
              <a:rPr lang="en-US" sz="1100" b="1" dirty="0" smtClean="0">
                <a:latin typeface="+mj-lt"/>
              </a:rPr>
              <a:t> </a:t>
            </a:r>
            <a:r>
              <a:rPr lang="en-US" sz="1100" b="1" dirty="0" err="1" smtClean="0">
                <a:latin typeface="+mj-lt"/>
              </a:rPr>
              <a:t>Fraksi</a:t>
            </a:r>
            <a:r>
              <a:rPr lang="en-US" sz="1100" b="1" dirty="0" smtClean="0">
                <a:latin typeface="+mj-lt"/>
              </a:rPr>
              <a:t> </a:t>
            </a:r>
            <a:r>
              <a:rPr lang="en-US" sz="1100" b="1" dirty="0" err="1" smtClean="0">
                <a:latin typeface="+mj-lt"/>
              </a:rPr>
              <a:t>atas</a:t>
            </a:r>
            <a:r>
              <a:rPr lang="en-US" sz="1100" b="1" dirty="0" smtClean="0">
                <a:latin typeface="+mj-lt"/>
              </a:rPr>
              <a:t> </a:t>
            </a:r>
            <a:r>
              <a:rPr lang="en-US" sz="1100" dirty="0" err="1" smtClean="0">
                <a:latin typeface="+mj-lt"/>
              </a:rPr>
              <a:t>Raperda</a:t>
            </a:r>
            <a:r>
              <a:rPr lang="en-US" sz="1100" dirty="0" smtClean="0">
                <a:latin typeface="+mj-lt"/>
              </a:rPr>
              <a:t> JIC</a:t>
            </a:r>
            <a:endParaRPr lang="id-ID" sz="1100" dirty="0">
              <a:latin typeface="+mj-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44001" cy="6858000"/>
            <a:chOff x="0" y="0"/>
            <a:chExt cx="9144001" cy="6858000"/>
          </a:xfrm>
        </p:grpSpPr>
        <p:sp>
          <p:nvSpPr>
            <p:cNvPr id="13" name="Rectangle 12"/>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13"/>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sp>
        <p:nvSpPr>
          <p:cNvPr id="12" name="Text Box 65"/>
          <p:cNvSpPr txBox="1">
            <a:spLocks noChangeArrowheads="1"/>
          </p:cNvSpPr>
          <p:nvPr/>
        </p:nvSpPr>
        <p:spPr bwMode="ltGray">
          <a:xfrm>
            <a:off x="3275965" y="1268730"/>
            <a:ext cx="5334635" cy="3784600"/>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id-ID" altLang="en-US" sz="1600" dirty="0" err="1">
                <a:latin typeface="+mj-lt"/>
              </a:rPr>
              <a:t>PERDA NOMOR 11 TAHUN 2014 tentang PPPIJ harus diselasarkan dengan :</a:t>
            </a:r>
            <a:endParaRPr lang="id-ID" altLang="en-US" sz="1600" dirty="0" err="1">
              <a:latin typeface="+mj-lt"/>
            </a:endParaRPr>
          </a:p>
          <a:p>
            <a:pPr lvl="0"/>
            <a:endParaRPr lang="en-US" sz="1600" dirty="0" err="1">
              <a:latin typeface="+mj-lt"/>
            </a:endParaRPr>
          </a:p>
          <a:p>
            <a:pPr marL="342900" lvl="0" indent="-342900">
              <a:buFont typeface="Arial" panose="020B0604020202020204" pitchFamily="34" charset="0"/>
              <a:buAutoNum type="arabicPeriod"/>
            </a:pPr>
            <a:r>
              <a:rPr lang="en-US" sz="1600" dirty="0" err="1">
                <a:latin typeface="+mj-lt"/>
              </a:rPr>
              <a:t>Berdasarkan </a:t>
            </a:r>
            <a:r>
              <a:rPr lang="id-ID" altLang="en-US" sz="1600" dirty="0" err="1">
                <a:latin typeface="+mj-lt"/>
              </a:rPr>
              <a:t>pasal 9 Undang-undang Nomor 23 Tahun 2014 tentang  Pemerintah Daerah sebagaimana beberapa kali diubah terakhir dengan undang-undang Nomor 9 Tahun 2015</a:t>
            </a:r>
            <a:endParaRPr lang="id-ID" altLang="en-US" sz="1600" dirty="0" err="1">
              <a:latin typeface="+mj-lt"/>
            </a:endParaRPr>
          </a:p>
          <a:p>
            <a:pPr marL="342900" lvl="0" indent="-342900">
              <a:buFont typeface="Arial" panose="020B0604020202020204" pitchFamily="34" charset="0"/>
              <a:buAutoNum type="arabicPeriod"/>
            </a:pPr>
            <a:r>
              <a:rPr lang="id-ID" altLang="en-US" sz="1600" dirty="0" err="1">
                <a:latin typeface="+mj-lt"/>
              </a:rPr>
              <a:t>Peraturan Pemerintah Nomor 18 Tahun 2018 tentang Perangkat Daerah</a:t>
            </a:r>
            <a:endParaRPr lang="id-ID" altLang="en-US" sz="1600" dirty="0" err="1">
              <a:latin typeface="+mj-lt"/>
            </a:endParaRPr>
          </a:p>
          <a:p>
            <a:pPr marL="342900" lvl="0" indent="-342900">
              <a:buFont typeface="Arial" panose="020B0604020202020204" pitchFamily="34" charset="0"/>
              <a:buAutoNum type="arabicPeriod"/>
            </a:pPr>
            <a:r>
              <a:rPr lang="id-ID" altLang="en-US" sz="1600" dirty="0" err="1" smtClean="0">
                <a:latin typeface="+mj-lt"/>
              </a:rPr>
              <a:t>Permendagri Nomor 97 Tahun 2016 tentang Perangkat Daerah Provinsi DKI Jakarta</a:t>
            </a:r>
            <a:endParaRPr lang="id-ID" altLang="en-US" sz="1600" dirty="0" err="1" smtClean="0">
              <a:latin typeface="+mj-lt"/>
            </a:endParaRPr>
          </a:p>
          <a:p>
            <a:pPr marL="342900" lvl="0" indent="-342900">
              <a:buFont typeface="Arial" panose="020B0604020202020204" pitchFamily="34" charset="0"/>
              <a:buAutoNum type="arabicPeriod"/>
            </a:pPr>
            <a:r>
              <a:rPr lang="id-ID" altLang="en-US" sz="1600" dirty="0" err="1" smtClean="0">
                <a:latin typeface="+mj-lt"/>
              </a:rPr>
              <a:t>Permendagri Nomor 12 Tahun 2017 tentang Pedoman Pembentukan dan Klasifikasi Cabang Dinas dan Unit Pelaksana Teknis Daerah</a:t>
            </a:r>
            <a:endParaRPr lang="id-ID" altLang="en-US" sz="1600" dirty="0" err="1" smtClean="0">
              <a:latin typeface="+mj-lt"/>
            </a:endParaRPr>
          </a:p>
          <a:p>
            <a:pPr lvl="0"/>
            <a:endParaRPr lang="id-ID" altLang="en-US" sz="1600" dirty="0" err="1" smtClean="0">
              <a:latin typeface="+mj-lt"/>
            </a:endParaRPr>
          </a:p>
        </p:txBody>
      </p:sp>
      <p:pic>
        <p:nvPicPr>
          <p:cNvPr id="6"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81001" y="2897388"/>
            <a:ext cx="2895599" cy="192350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TextBox 9"/>
          <p:cNvSpPr txBox="1">
            <a:spLocks noChangeArrowheads="1"/>
          </p:cNvSpPr>
          <p:nvPr/>
        </p:nvSpPr>
        <p:spPr bwMode="auto">
          <a:xfrm>
            <a:off x="2667084" y="140121"/>
            <a:ext cx="6223635" cy="645160"/>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Analisis</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Kelembagaan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id-ID" alt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PPPIJ</a:t>
            </a:r>
            <a:endParaRPr lang="id-ID" alt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44001" cy="6858000"/>
            <a:chOff x="0" y="0"/>
            <a:chExt cx="9144001" cy="6858000"/>
          </a:xfrm>
        </p:grpSpPr>
        <p:sp>
          <p:nvSpPr>
            <p:cNvPr id="13" name="Rectangle 12"/>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13"/>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sp>
        <p:nvSpPr>
          <p:cNvPr id="12" name="Text Box 65"/>
          <p:cNvSpPr txBox="1">
            <a:spLocks noChangeArrowheads="1"/>
          </p:cNvSpPr>
          <p:nvPr/>
        </p:nvSpPr>
        <p:spPr bwMode="ltGray">
          <a:xfrm>
            <a:off x="3002280" y="802640"/>
            <a:ext cx="5525770" cy="6000750"/>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id-ID" sz="1600" dirty="0" err="1">
                <a:latin typeface="+mj-lt"/>
              </a:rPr>
              <a:t>Materi PERDA Nomor 11 Tahun 2014 tentang PPPIJ yang perlu direvisi :</a:t>
            </a:r>
            <a:endParaRPr lang="id-ID" sz="1600" dirty="0" err="1">
              <a:latin typeface="+mj-lt"/>
            </a:endParaRPr>
          </a:p>
          <a:p>
            <a:pPr lvl="0"/>
            <a:endParaRPr lang="id-ID" sz="1600" dirty="0" err="1">
              <a:latin typeface="+mj-lt"/>
            </a:endParaRPr>
          </a:p>
          <a:p>
            <a:pPr marL="342900" lvl="0" indent="-342900">
              <a:buAutoNum type="arabicPeriod"/>
            </a:pPr>
            <a:r>
              <a:rPr lang="id-ID" sz="1600" dirty="0" err="1">
                <a:latin typeface="+mj-lt"/>
              </a:rPr>
              <a:t>Pasal 5 : Pusat Pengkajian dan Pengembangan Islam Jakarta merupakan lembaga Pemerintah daerah yang terdiri dari unsur masyarakat disesuaikan dengan Peraturan Pemerintah Nomor 18 tahun 2018 tentang Perangkat Daaerah </a:t>
            </a:r>
            <a:endParaRPr lang="id-ID" sz="1600" dirty="0" err="1">
              <a:latin typeface="+mj-lt"/>
            </a:endParaRPr>
          </a:p>
          <a:p>
            <a:pPr marL="342900" lvl="0" indent="-342900">
              <a:buAutoNum type="arabicPeriod"/>
            </a:pPr>
            <a:r>
              <a:rPr lang="id-ID" sz="1600" dirty="0" err="1">
                <a:latin typeface="+mj-lt"/>
              </a:rPr>
              <a:t>Pasal 6 : usnur masyarakat sebagaimana dimaksud dalam pasal 5 merupakan pelaksana pengelolaan Pusat Pengkajian dan Pengembangan Islam dalam bentuk Badan Manajemen di</a:t>
            </a:r>
            <a:r>
              <a:rPr lang="id-ID" sz="1600" dirty="0" err="1">
                <a:latin typeface="+mj-lt"/>
                <a:sym typeface="+mn-ea"/>
              </a:rPr>
              <a:t>sesuaikan dengan Peraturan Pemerintah Nomor 18 tahun 2018 tentang Perangkat Daaerah </a:t>
            </a:r>
            <a:endParaRPr lang="id-ID" sz="1600" dirty="0" err="1">
              <a:latin typeface="+mj-lt"/>
              <a:sym typeface="+mn-ea"/>
            </a:endParaRPr>
          </a:p>
          <a:p>
            <a:pPr marL="342900" lvl="0" indent="-342900">
              <a:buAutoNum type="arabicPeriod"/>
            </a:pPr>
            <a:r>
              <a:rPr lang="id-ID" sz="1600" dirty="0" err="1">
                <a:latin typeface="+mj-lt"/>
                <a:sym typeface="+mn-ea"/>
              </a:rPr>
              <a:t>Pasal 7 ayat (1) Badan Manajemen Pengelola Pusat Pengkajian dan Pengembangan Islam Jakarta mempunyai kewenangan mengelola kawasan Jakarta Islamic center kemudian Pasal 7 ayat (2) untuk mendukung tugas dan fungsi Badan Manajemen, Pengelola Pusat Pengkajian dan Pengembangan Islam Jakarta dibantu oleh Sekretariat sebagai bagian Perangkat Daerah disesuaikan dengan Peraturan Pemerintah Nomor 27 Tahun 2014 tentang Pengelolaan Barang Milik Negara/Daerah dan Permedgari 97 tahun 2016 tentang Perangkat Daerah</a:t>
            </a:r>
            <a:endParaRPr lang="id-ID" sz="1600" dirty="0" err="1">
              <a:latin typeface="+mj-lt"/>
            </a:endParaRPr>
          </a:p>
          <a:p>
            <a:pPr lvl="0"/>
            <a:endParaRPr lang="id-ID" sz="1600" dirty="0">
              <a:latin typeface="+mj-lt"/>
            </a:endParaRPr>
          </a:p>
          <a:p>
            <a:pPr lvl="0"/>
            <a:endParaRPr lang="id-ID" sz="1600" dirty="0">
              <a:latin typeface="+mj-lt"/>
            </a:endParaRPr>
          </a:p>
        </p:txBody>
      </p:sp>
      <p:pic>
        <p:nvPicPr>
          <p:cNvPr id="6" name="Picture 9"/>
          <p:cNvPicPr>
            <a:picLocks noChangeAspect="1"/>
          </p:cNvPicPr>
          <p:nvPr/>
        </p:nvPicPr>
        <p:blipFill rotWithShape="1">
          <a:blip r:embed="rId3">
            <a:extLst>
              <a:ext uri="{28A0092B-C50C-407E-A947-70E740481C1C}">
                <a14:useLocalDpi xmlns:a14="http://schemas.microsoft.com/office/drawing/2010/main" val="0"/>
              </a:ext>
            </a:extLst>
          </a:blip>
          <a:srcRect l="41515" r="7581"/>
          <a:stretch>
            <a:fillRect/>
          </a:stretch>
        </p:blipFill>
        <p:spPr bwMode="auto">
          <a:xfrm>
            <a:off x="304800" y="2390974"/>
            <a:ext cx="2971800" cy="21649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TextBox 9"/>
          <p:cNvSpPr txBox="1">
            <a:spLocks noChangeArrowheads="1"/>
          </p:cNvSpPr>
          <p:nvPr/>
        </p:nvSpPr>
        <p:spPr bwMode="auto">
          <a:xfrm>
            <a:off x="2725504" y="140121"/>
            <a:ext cx="6223635" cy="645160"/>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Analisis</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Kelembagaan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id-ID" alt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PPPIJ</a:t>
            </a:r>
            <a:endParaRPr lang="id-ID" alt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44001" cy="6858000"/>
            <a:chOff x="0" y="0"/>
            <a:chExt cx="9144001" cy="6858000"/>
          </a:xfrm>
        </p:grpSpPr>
        <p:sp>
          <p:nvSpPr>
            <p:cNvPr id="13" name="Rectangle 12"/>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13"/>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6" name="Picture 9"/>
          <p:cNvPicPr>
            <a:picLocks noChangeAspect="1"/>
          </p:cNvPicPr>
          <p:nvPr/>
        </p:nvPicPr>
        <p:blipFill rotWithShape="1">
          <a:blip r:embed="rId3">
            <a:extLst>
              <a:ext uri="{28A0092B-C50C-407E-A947-70E740481C1C}">
                <a14:useLocalDpi xmlns:a14="http://schemas.microsoft.com/office/drawing/2010/main" val="0"/>
              </a:ext>
            </a:extLst>
          </a:blip>
          <a:srcRect l="9938" r="14076"/>
          <a:stretch>
            <a:fillRect/>
          </a:stretch>
        </p:blipFill>
        <p:spPr bwMode="auto">
          <a:xfrm>
            <a:off x="220818" y="2566802"/>
            <a:ext cx="3208182" cy="19667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TextBox 9"/>
          <p:cNvSpPr txBox="1">
            <a:spLocks noChangeArrowheads="1"/>
          </p:cNvSpPr>
          <p:nvPr/>
        </p:nvSpPr>
        <p:spPr bwMode="auto">
          <a:xfrm>
            <a:off x="2869014" y="140121"/>
            <a:ext cx="6223635" cy="645160"/>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Analisis</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en-US" sz="36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Kelembagaan</a:t>
            </a:r>
            <a:r>
              <a:rPr lang="en-US"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 </a:t>
            </a:r>
            <a:r>
              <a:rPr lang="id-ID" sz="3600" b="1" spc="50" dirty="0"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PPPIJ</a:t>
            </a:r>
            <a:endParaRPr lang="id-ID" sz="28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2" name="Text Box 65"/>
          <p:cNvSpPr txBox="1">
            <a:spLocks noChangeArrowheads="1"/>
          </p:cNvSpPr>
          <p:nvPr/>
        </p:nvSpPr>
        <p:spPr bwMode="ltGray">
          <a:xfrm>
            <a:off x="3429000" y="802640"/>
            <a:ext cx="5099050" cy="3784600"/>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a:spAutoFit/>
          </a:bodyPr>
          <a:p>
            <a:pPr lvl="0"/>
            <a:endParaRPr lang="id-ID" sz="1600" dirty="0" err="1">
              <a:latin typeface="+mj-lt"/>
            </a:endParaRPr>
          </a:p>
          <a:p>
            <a:pPr lvl="0"/>
            <a:endParaRPr lang="id-ID" sz="1600" dirty="0" err="1">
              <a:latin typeface="+mj-lt"/>
            </a:endParaRPr>
          </a:p>
          <a:p>
            <a:pPr lvl="0"/>
            <a:endParaRPr lang="id-ID" sz="1600" dirty="0" err="1">
              <a:latin typeface="+mj-lt"/>
            </a:endParaRPr>
          </a:p>
          <a:p>
            <a:pPr lvl="0"/>
            <a:r>
              <a:rPr lang="id-ID" sz="1600" dirty="0" err="1">
                <a:latin typeface="+mj-lt"/>
              </a:rPr>
              <a:t>Materi PERDA Nomor 11 Tahun 2014 tentang PPPIJ yang perlu direvisi :</a:t>
            </a:r>
            <a:endParaRPr lang="id-ID" sz="1600" dirty="0" err="1">
              <a:latin typeface="+mj-lt"/>
            </a:endParaRPr>
          </a:p>
          <a:p>
            <a:pPr lvl="0"/>
            <a:endParaRPr lang="id-ID" sz="1600" dirty="0" err="1">
              <a:latin typeface="+mj-lt"/>
            </a:endParaRPr>
          </a:p>
          <a:p>
            <a:pPr lvl="0"/>
            <a:r>
              <a:rPr lang="id-ID" sz="1600" dirty="0" err="1">
                <a:latin typeface="+mj-lt"/>
              </a:rPr>
              <a:t>4.   Pasal 23 ayat  (2)  : Sekretariat seabgaimana dimaksud     pada ayat (1) dipimpin oleh seorang Kepala Sekretariat yang berkedudukan dibawah dan bertanggung jawab secarta teknis opersional kepada Kepala Badan Manajemen dan secara administrasi kepada Gubernur melalui Sekretaris Daerah perlud disesuaikan dengan Perturan Pemerintah tentang Perangkat Daerah dan Permendagri 97 tahun 2016 tentang Perangkat Daerah </a:t>
            </a:r>
            <a:endParaRPr lang="id-ID" sz="1600" dirty="0">
              <a:latin typeface="+mj-lt"/>
            </a:endParaRPr>
          </a:p>
          <a:p>
            <a:pPr lvl="0"/>
            <a:endParaRPr lang="id-ID" sz="1600" dirty="0">
              <a:latin typeface="+mj-lt"/>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gray">
          <a:xfrm>
            <a:off x="0" y="0"/>
            <a:ext cx="9243695"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7"/>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0" y="0"/>
            <a:ext cx="2696210" cy="1572895"/>
          </a:xfrm>
          <a:prstGeom prst="rect">
            <a:avLst/>
          </a:prstGeom>
          <a:solidFill>
            <a:srgbClr val="FFFFFF"/>
          </a:solidFill>
        </p:spPr>
      </p:pic>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0" y="5834380"/>
            <a:ext cx="9243695" cy="1023620"/>
          </a:xfrm>
          <a:prstGeom prst="rect">
            <a:avLst/>
          </a:prstGeom>
          <a:solidFill>
            <a:srgbClr val="FFFFFF"/>
          </a:solidFill>
        </p:spPr>
      </p:pic>
      <p:pic>
        <p:nvPicPr>
          <p:cNvPr id="389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552" t="13187" r="20072" b="6905"/>
          <a:stretch>
            <a:fillRect/>
          </a:stretch>
        </p:blipFill>
        <p:spPr bwMode="auto">
          <a:xfrm>
            <a:off x="812165" y="274320"/>
            <a:ext cx="7934325" cy="591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1" cy="6858000"/>
            <a:chOff x="0" y="0"/>
            <a:chExt cx="9144001" cy="6858000"/>
          </a:xfrm>
        </p:grpSpPr>
        <p:sp>
          <p:nvSpPr>
            <p:cNvPr id="14" name="Rectangle 13"/>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5" name="Picture 14"/>
            <p:cNvPicPr>
              <a:picLocks noChangeAspect="1"/>
            </p:cNvPicPr>
            <p:nvPr/>
          </p:nvPicPr>
          <p:blipFill rotWithShape="1">
            <a:blip r:embed="rId1" cstate="print">
              <a:extLst>
                <a:ext uri="{28A0092B-C50C-407E-A947-70E740481C1C}">
                  <a14:useLocalDpi xmlns:a14="http://schemas.microsoft.com/office/drawing/2010/main" val="0"/>
                </a:ext>
              </a:extLst>
            </a:blip>
            <a:srcRect t="923" r="58951" b="80497"/>
            <a:stretch>
              <a:fillRect/>
            </a:stretch>
          </p:blipFill>
          <p:spPr>
            <a:xfrm>
              <a:off x="1" y="0"/>
              <a:ext cx="2667000" cy="1572904"/>
            </a:xfrm>
            <a:prstGeom prst="rect">
              <a:avLst/>
            </a:prstGeom>
          </p:spPr>
        </p:pic>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grpSp>
      <p:pic>
        <p:nvPicPr>
          <p:cNvPr id="21" name="Picture 20" descr="banner15.jpg"/>
          <p:cNvPicPr>
            <a:picLocks noChangeAspect="1"/>
          </p:cNvPicPr>
          <p:nvPr/>
        </p:nvPicPr>
        <p:blipFill rotWithShape="1">
          <a:blip r:embed="rId3" cstate="print"/>
          <a:srcRect t="28006" r="11628" b="34777"/>
          <a:stretch>
            <a:fillRect/>
          </a:stretch>
        </p:blipFill>
        <p:spPr bwMode="ltGray">
          <a:xfrm>
            <a:off x="457200" y="2565779"/>
            <a:ext cx="2895600" cy="25523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TextBox 9"/>
          <p:cNvSpPr txBox="1">
            <a:spLocks noChangeArrowheads="1"/>
          </p:cNvSpPr>
          <p:nvPr/>
        </p:nvSpPr>
        <p:spPr bwMode="gray">
          <a:xfrm>
            <a:off x="3048000" y="76200"/>
            <a:ext cx="2418034" cy="769441"/>
          </a:xfrm>
          <a:prstGeom prst="rect">
            <a:avLst/>
          </a:prstGeom>
          <a:noFill/>
          <a:ln w="9525">
            <a:noFill/>
            <a:miter lim="800000"/>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en-US" sz="4400" b="1" spc="50" dirty="0" err="1" smtClean="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rPr>
              <a:t>Penutup</a:t>
            </a:r>
            <a:endParaRPr lang="id-ID" sz="4400" b="1" spc="50" dirty="0">
              <a:ln w="11430"/>
              <a:solidFill>
                <a:srgbClr val="C00000"/>
              </a:solidFill>
              <a:effectLst>
                <a:outerShdw blurRad="76200" dist="50800" dir="5400000" algn="tl" rotWithShape="0">
                  <a:srgbClr val="000000">
                    <a:alpha val="65000"/>
                  </a:srgbClr>
                </a:outerShdw>
              </a:effectLst>
              <a:latin typeface="Cambria" panose="02040503050406030204" pitchFamily="18" charset="0"/>
              <a:cs typeface="+mn-cs"/>
            </a:endParaRPr>
          </a:p>
        </p:txBody>
      </p:sp>
      <p:sp>
        <p:nvSpPr>
          <p:cNvPr id="9" name="TextBox 8"/>
          <p:cNvSpPr txBox="1"/>
          <p:nvPr/>
        </p:nvSpPr>
        <p:spPr>
          <a:xfrm>
            <a:off x="3614276" y="3007140"/>
            <a:ext cx="5029200" cy="1569660"/>
          </a:xfrm>
          <a:prstGeom prst="rect">
            <a:avLst/>
          </a:prstGeom>
          <a:noFill/>
        </p:spPr>
        <p:txBody>
          <a:bodyPr wrap="square">
            <a:spAutoFit/>
          </a:bodyPr>
          <a:lstStyle/>
          <a:p>
            <a:pPr fontAlgn="auto">
              <a:spcBef>
                <a:spcPts val="0"/>
              </a:spcBef>
              <a:spcAft>
                <a:spcPts val="0"/>
              </a:spcAft>
              <a:defRPr/>
            </a:pPr>
            <a:endParaRPr lang="en-US" sz="1600" dirty="0" smtClean="0">
              <a:latin typeface="+mj-lt"/>
            </a:endParaRPr>
          </a:p>
          <a:p>
            <a:pPr fontAlgn="auto">
              <a:spcBef>
                <a:spcPts val="0"/>
              </a:spcBef>
              <a:spcAft>
                <a:spcPts val="0"/>
              </a:spcAft>
              <a:defRPr/>
            </a:pPr>
            <a:r>
              <a:rPr lang="id-ID" sz="1600" dirty="0" smtClean="0">
                <a:latin typeface="+mj-lt"/>
              </a:rPr>
              <a:t>Semoga Allah SWT meridhoi dan memberkahi kita semua serta membalas curahan pikiran dan perjuangan kita dengan balasan yang berlipat.</a:t>
            </a:r>
            <a:endParaRPr lang="id-ID" sz="1600" dirty="0" smtClean="0">
              <a:latin typeface="+mj-lt"/>
            </a:endParaRPr>
          </a:p>
          <a:p>
            <a:pPr fontAlgn="auto">
              <a:spcBef>
                <a:spcPts val="0"/>
              </a:spcBef>
              <a:spcAft>
                <a:spcPts val="0"/>
              </a:spcAft>
              <a:defRPr/>
            </a:pPr>
            <a:endParaRPr lang="id-ID" sz="1600" dirty="0" smtClean="0">
              <a:latin typeface="+mj-lt"/>
            </a:endParaRPr>
          </a:p>
          <a:p>
            <a:pPr fontAlgn="auto">
              <a:spcBef>
                <a:spcPts val="0"/>
              </a:spcBef>
              <a:spcAft>
                <a:spcPts val="0"/>
              </a:spcAft>
              <a:defRPr/>
            </a:pPr>
            <a:r>
              <a:rPr lang="id-ID" sz="1600" dirty="0" smtClean="0">
                <a:latin typeface="+mj-lt"/>
              </a:rPr>
              <a:t>Amin Ya Rabbal’alamin.</a:t>
            </a:r>
            <a:endParaRPr lang="en-US" sz="1600" dirty="0">
              <a:latin typeface="+mj-lt"/>
            </a:endParaRPr>
          </a:p>
        </p:txBody>
      </p:sp>
    </p:spTree>
  </p:cSld>
  <p:clrMapOvr>
    <a:masterClrMapping/>
  </p:clrMapOvr>
  <p:transition spd="med">
    <p:randomBar dir="vert"/>
    <p:sndAc>
      <p:stSnd>
        <p:snd r:embed="rId4" name="suction.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5" name="Picture 14"/>
          <p:cNvPicPr>
            <a:picLocks noChangeAspect="1"/>
          </p:cNvPicPr>
          <p:nvPr/>
        </p:nvPicPr>
        <p:blipFill rotWithShape="1">
          <a:blip r:embed="rId1" cstate="print">
            <a:extLst>
              <a:ext uri="{28A0092B-C50C-407E-A947-70E740481C1C}">
                <a14:useLocalDpi xmlns:a14="http://schemas.microsoft.com/office/drawing/2010/main" val="0"/>
              </a:ext>
            </a:extLst>
          </a:blip>
          <a:srcRect b="85075"/>
          <a:stretch>
            <a:fillRect/>
          </a:stretch>
        </p:blipFill>
        <p:spPr>
          <a:xfrm flipV="1">
            <a:off x="1" y="5834418"/>
            <a:ext cx="9144000" cy="1023582"/>
          </a:xfrm>
          <a:prstGeom prst="rect">
            <a:avLst/>
          </a:prstGeom>
        </p:spPr>
      </p:pic>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645625"/>
            <a:ext cx="9144000" cy="3227729"/>
          </a:xfrm>
          <a:prstGeom prst="rect">
            <a:avLst/>
          </a:prstGeom>
        </p:spPr>
      </p:pic>
      <p:pic>
        <p:nvPicPr>
          <p:cNvPr id="14" name="Picture 13" descr="Pusat Peradaban Islam4.tif"/>
          <p:cNvPicPr>
            <a:picLocks noChangeAspect="1"/>
          </p:cNvPicPr>
          <p:nvPr/>
        </p:nvPicPr>
        <p:blipFill>
          <a:blip r:embed="rId3" cstate="print"/>
          <a:stretch>
            <a:fillRect/>
          </a:stretch>
        </p:blipFill>
        <p:spPr>
          <a:xfrm>
            <a:off x="3507233" y="2286000"/>
            <a:ext cx="2129534" cy="887869"/>
          </a:xfrm>
          <a:prstGeom prst="rect">
            <a:avLst/>
          </a:prstGeom>
        </p:spPr>
      </p:pic>
      <p:sp>
        <p:nvSpPr>
          <p:cNvPr id="20" name="Title 1"/>
          <p:cNvSpPr txBox="1"/>
          <p:nvPr/>
        </p:nvSpPr>
        <p:spPr>
          <a:xfrm>
            <a:off x="520989" y="4876800"/>
            <a:ext cx="4279611" cy="2057400"/>
          </a:xfrm>
          <a:prstGeom prst="rect">
            <a:avLst/>
          </a:prstGeom>
        </p:spPr>
        <p:txBody>
          <a:bodyPr anchor="ctr"/>
          <a:lstStyle/>
          <a:p>
            <a:pPr>
              <a:defRPr/>
            </a:pPr>
            <a:r>
              <a:rPr lang="id-ID" sz="1400" b="1" dirty="0" smtClean="0">
                <a:latin typeface="+mj-lt"/>
              </a:rPr>
              <a:t>PUSAT PENGKAJIAN DAN </a:t>
            </a:r>
            <a:endParaRPr lang="en-US" sz="1400" b="1" dirty="0" smtClean="0">
              <a:latin typeface="+mj-lt"/>
            </a:endParaRPr>
          </a:p>
          <a:p>
            <a:pPr>
              <a:defRPr/>
            </a:pPr>
            <a:r>
              <a:rPr lang="id-ID" sz="1400" b="1" dirty="0" smtClean="0">
                <a:latin typeface="+mj-lt"/>
              </a:rPr>
              <a:t>PENGEMBANGAN ISLAM JAKARTA</a:t>
            </a:r>
            <a:endParaRPr lang="id-ID" sz="1400" b="1" dirty="0" smtClean="0">
              <a:latin typeface="+mj-lt"/>
            </a:endParaRPr>
          </a:p>
          <a:p>
            <a:pPr>
              <a:defRPr/>
            </a:pPr>
            <a:r>
              <a:rPr lang="id-ID" sz="1400" b="1" dirty="0" smtClean="0">
                <a:latin typeface="+mj-lt"/>
              </a:rPr>
              <a:t>(JAKARTA ISLAMIC CENTRE)</a:t>
            </a:r>
            <a:endParaRPr lang="id-ID" sz="1400" b="1" dirty="0" smtClean="0">
              <a:latin typeface="+mj-lt"/>
            </a:endParaRPr>
          </a:p>
          <a:p>
            <a:pPr>
              <a:defRPr/>
            </a:pPr>
            <a:r>
              <a:rPr lang="id-ID" sz="1400" dirty="0" smtClean="0">
                <a:latin typeface="+mj-lt"/>
              </a:rPr>
              <a:t>Jl. Kramat Jaya, Koja, Jakarta Utara, INDONESIA - 14260</a:t>
            </a:r>
            <a:endParaRPr lang="id-ID" sz="1400" dirty="0" smtClean="0">
              <a:latin typeface="+mj-lt"/>
            </a:endParaRPr>
          </a:p>
          <a:p>
            <a:pPr>
              <a:defRPr/>
            </a:pPr>
            <a:r>
              <a:rPr lang="id-ID" sz="1400" dirty="0" smtClean="0">
                <a:latin typeface="+mj-lt"/>
              </a:rPr>
              <a:t>Telp. 021-4413069, Fax. 021-44835349</a:t>
            </a:r>
            <a:endParaRPr lang="id-ID" sz="1400" dirty="0" smtClean="0">
              <a:latin typeface="+mj-lt"/>
            </a:endParaRPr>
          </a:p>
          <a:p>
            <a:pPr>
              <a:defRPr/>
            </a:pPr>
            <a:r>
              <a:rPr lang="id-ID" sz="1400" dirty="0" smtClean="0">
                <a:latin typeface="+mj-lt"/>
              </a:rPr>
              <a:t>Website: www.islamic-center.or.id</a:t>
            </a:r>
            <a:endParaRPr lang="id-ID" sz="1400" dirty="0" smtClean="0">
              <a:latin typeface="+mj-lt"/>
            </a:endParaRPr>
          </a:p>
          <a:p>
            <a:pPr>
              <a:defRPr/>
            </a:pPr>
            <a:r>
              <a:rPr lang="id-ID" sz="1400" dirty="0" smtClean="0">
                <a:latin typeface="+mj-lt"/>
              </a:rPr>
              <a:t>Email: info@islamic-center.or.id</a:t>
            </a:r>
            <a:endParaRPr lang="en-US" sz="1400" dirty="0" smtClean="0">
              <a:latin typeface="+mj-lt"/>
            </a:endParaRPr>
          </a:p>
          <a:p>
            <a:pPr>
              <a:defRPr/>
            </a:pPr>
            <a:endParaRPr lang="en-US" sz="1400" b="1" dirty="0">
              <a:latin typeface="+mj-lt"/>
            </a:endParaRPr>
          </a:p>
          <a:p>
            <a:pPr>
              <a:defRPr/>
            </a:pPr>
            <a:r>
              <a:rPr lang="en-US" sz="1400" dirty="0">
                <a:latin typeface="+mj-lt"/>
              </a:rPr>
              <a:t> </a:t>
            </a:r>
            <a:endParaRPr lang="en-US" sz="1400" dirty="0">
              <a:latin typeface="+mj-lt"/>
            </a:endParaRPr>
          </a:p>
        </p:txBody>
      </p:sp>
      <p:pic>
        <p:nvPicPr>
          <p:cNvPr id="21" name="Picture 20" descr="logo.jpg"/>
          <p:cNvPicPr>
            <a:picLocks noChangeAspect="1"/>
          </p:cNvPicPr>
          <p:nvPr/>
        </p:nvPicPr>
        <p:blipFill>
          <a:blip r:embed="rId4" cstate="print"/>
          <a:srcRect/>
          <a:stretch>
            <a:fillRect/>
          </a:stretch>
        </p:blipFill>
        <p:spPr>
          <a:xfrm>
            <a:off x="625764" y="4225515"/>
            <a:ext cx="2057400" cy="575085"/>
          </a:xfrm>
          <a:prstGeom prst="rect">
            <a:avLst/>
          </a:prstGeom>
        </p:spPr>
      </p:pic>
    </p:spTree>
  </p:cSld>
  <p:clrMapOvr>
    <a:masterClrMapping/>
  </p:clrMapOvr>
  <p:transition spd="med">
    <p:randomBar dir="vert"/>
    <p:sndAc>
      <p:stSnd>
        <p:snd r:embed="rId5" name="suction.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0</TotalTime>
  <Words>9063</Words>
  <Application>WPS Presentation</Application>
  <PresentationFormat>On-screen Show (4:3)</PresentationFormat>
  <Paragraphs>291</Paragraphs>
  <Slides>14</Slides>
  <Notes>1</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1</vt:i4>
      </vt:variant>
      <vt:variant>
        <vt:lpstr>幻灯片标题</vt:lpstr>
      </vt:variant>
      <vt:variant>
        <vt:i4>14</vt:i4>
      </vt:variant>
    </vt:vector>
  </HeadingPairs>
  <TitlesOfParts>
    <vt:vector size="33" baseType="lpstr">
      <vt:lpstr>Arial</vt:lpstr>
      <vt:lpstr>SimSun</vt:lpstr>
      <vt:lpstr>Wingdings</vt:lpstr>
      <vt:lpstr>Calibri</vt:lpstr>
      <vt:lpstr>Wingdings 2</vt:lpstr>
      <vt:lpstr>Wingdings 2</vt:lpstr>
      <vt:lpstr>Garamond Premr Pro Smbd</vt:lpstr>
      <vt:lpstr>Garamond</vt:lpstr>
      <vt:lpstr>Cambria</vt:lpstr>
      <vt:lpstr>Times New Roman</vt:lpstr>
      <vt:lpstr>Times New Roman</vt:lpstr>
      <vt:lpstr>Constantia</vt:lpstr>
      <vt:lpstr>Microsoft YaHei</vt:lpstr>
      <vt:lpstr/>
      <vt:lpstr>Arial Unicode MS</vt:lpstr>
      <vt:lpstr>Segoe Print</vt:lpstr>
      <vt:lpstr>Book Antiqua</vt:lpstr>
      <vt:lpstr>Flow</vt:lpstr>
      <vt:lpstr>CorelDraw.Graphic.11</vt:lpstr>
      <vt:lpstr>PowerPoint 演示文稿</vt:lpstr>
      <vt:lpstr>PowerPoint 演示文稿</vt:lpstr>
      <vt:lpstr>PowerPoint 演示文稿</vt:lpstr>
      <vt:lpstr>PowerPoint 演示文稿</vt:lpstr>
      <vt:lpstr>Menjadi Pusat Peradaban Islam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Infokom JIC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Paimun A. Karim</dc:creator>
  <cp:lastModifiedBy>user</cp:lastModifiedBy>
  <cp:revision>1237</cp:revision>
  <cp:lastPrinted>2014-05-08T04:08:00Z</cp:lastPrinted>
  <dcterms:created xsi:type="dcterms:W3CDTF">2008-01-04T07:31:00Z</dcterms:created>
  <dcterms:modified xsi:type="dcterms:W3CDTF">2020-09-10T05:00:41Z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1057-11.2.0.9635</vt:lpwstr>
  </property>
</Properties>
</file>